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38404800" cy="38404800"/>
  <p:notesSz cx="6858000" cy="9144000"/>
  <p:defaultTextStyle>
    <a:defPPr>
      <a:defRPr lang="en-US"/>
    </a:defPPr>
    <a:lvl1pPr marL="0" algn="l" defTabSz="2094708" rtl="0" eaLnBrk="1" latinLnBrk="0" hangingPunct="1">
      <a:defRPr sz="8200" kern="1200">
        <a:solidFill>
          <a:schemeClr val="tx1"/>
        </a:solidFill>
        <a:latin typeface="+mn-lt"/>
        <a:ea typeface="+mn-ea"/>
        <a:cs typeface="+mn-cs"/>
      </a:defRPr>
    </a:lvl1pPr>
    <a:lvl2pPr marL="2094708" algn="l" defTabSz="2094708" rtl="0" eaLnBrk="1" latinLnBrk="0" hangingPunct="1">
      <a:defRPr sz="8200" kern="1200">
        <a:solidFill>
          <a:schemeClr val="tx1"/>
        </a:solidFill>
        <a:latin typeface="+mn-lt"/>
        <a:ea typeface="+mn-ea"/>
        <a:cs typeface="+mn-cs"/>
      </a:defRPr>
    </a:lvl2pPr>
    <a:lvl3pPr marL="4189415" algn="l" defTabSz="2094708" rtl="0" eaLnBrk="1" latinLnBrk="0" hangingPunct="1">
      <a:defRPr sz="8200" kern="1200">
        <a:solidFill>
          <a:schemeClr val="tx1"/>
        </a:solidFill>
        <a:latin typeface="+mn-lt"/>
        <a:ea typeface="+mn-ea"/>
        <a:cs typeface="+mn-cs"/>
      </a:defRPr>
    </a:lvl3pPr>
    <a:lvl4pPr marL="6284123" algn="l" defTabSz="2094708" rtl="0" eaLnBrk="1" latinLnBrk="0" hangingPunct="1">
      <a:defRPr sz="8200" kern="1200">
        <a:solidFill>
          <a:schemeClr val="tx1"/>
        </a:solidFill>
        <a:latin typeface="+mn-lt"/>
        <a:ea typeface="+mn-ea"/>
        <a:cs typeface="+mn-cs"/>
      </a:defRPr>
    </a:lvl4pPr>
    <a:lvl5pPr marL="8378830" algn="l" defTabSz="2094708" rtl="0" eaLnBrk="1" latinLnBrk="0" hangingPunct="1">
      <a:defRPr sz="8200" kern="1200">
        <a:solidFill>
          <a:schemeClr val="tx1"/>
        </a:solidFill>
        <a:latin typeface="+mn-lt"/>
        <a:ea typeface="+mn-ea"/>
        <a:cs typeface="+mn-cs"/>
      </a:defRPr>
    </a:lvl5pPr>
    <a:lvl6pPr marL="10473538" algn="l" defTabSz="2094708" rtl="0" eaLnBrk="1" latinLnBrk="0" hangingPunct="1">
      <a:defRPr sz="8200" kern="1200">
        <a:solidFill>
          <a:schemeClr val="tx1"/>
        </a:solidFill>
        <a:latin typeface="+mn-lt"/>
        <a:ea typeface="+mn-ea"/>
        <a:cs typeface="+mn-cs"/>
      </a:defRPr>
    </a:lvl6pPr>
    <a:lvl7pPr marL="12568245" algn="l" defTabSz="2094708" rtl="0" eaLnBrk="1" latinLnBrk="0" hangingPunct="1">
      <a:defRPr sz="8200" kern="1200">
        <a:solidFill>
          <a:schemeClr val="tx1"/>
        </a:solidFill>
        <a:latin typeface="+mn-lt"/>
        <a:ea typeface="+mn-ea"/>
        <a:cs typeface="+mn-cs"/>
      </a:defRPr>
    </a:lvl7pPr>
    <a:lvl8pPr marL="14662953" algn="l" defTabSz="2094708" rtl="0" eaLnBrk="1" latinLnBrk="0" hangingPunct="1">
      <a:defRPr sz="8200" kern="1200">
        <a:solidFill>
          <a:schemeClr val="tx1"/>
        </a:solidFill>
        <a:latin typeface="+mn-lt"/>
        <a:ea typeface="+mn-ea"/>
        <a:cs typeface="+mn-cs"/>
      </a:defRPr>
    </a:lvl8pPr>
    <a:lvl9pPr marL="16757660" algn="l" defTabSz="2094708" rtl="0" eaLnBrk="1" latinLnBrk="0" hangingPunct="1">
      <a:defRPr sz="8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B3B3E6"/>
    <a:srgbClr val="041D49"/>
    <a:srgbClr val="3B4D9E"/>
    <a:srgbClr val="D90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8645" autoAdjust="0"/>
  </p:normalViewPr>
  <p:slideViewPr>
    <p:cSldViewPr snapToGrid="0" snapToObjects="1">
      <p:cViewPr>
        <p:scale>
          <a:sx n="50" d="100"/>
          <a:sy n="50" d="100"/>
        </p:scale>
        <p:origin x="-1528" y="-80"/>
      </p:cViewPr>
      <p:guideLst>
        <p:guide orient="horz" pos="12096"/>
        <p:guide pos="12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D3809-EDE5-A24B-92CB-90169FE84040}" type="datetimeFigureOut">
              <a:rPr lang="en-US" smtClean="0"/>
              <a:t>3/11/13</a:t>
            </a:fld>
            <a:endParaRPr lang="en-US"/>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5F396-BBE4-D64A-A85F-CE563FC4C6FA}" type="slidenum">
              <a:rPr lang="en-US" smtClean="0"/>
              <a:t>‹#›</a:t>
            </a:fld>
            <a:endParaRPr lang="en-US"/>
          </a:p>
        </p:txBody>
      </p:sp>
    </p:spTree>
    <p:extLst>
      <p:ext uri="{BB962C8B-B14F-4D97-AF65-F5344CB8AC3E}">
        <p14:creationId xmlns:p14="http://schemas.microsoft.com/office/powerpoint/2010/main" val="1415408163"/>
      </p:ext>
    </p:extLst>
  </p:cSld>
  <p:clrMap bg1="lt1" tx1="dk1" bg2="lt2" tx2="dk2" accent1="accent1" accent2="accent2" accent3="accent3" accent4="accent4" accent5="accent5" accent6="accent6" hlink="hlink" folHlink="folHlink"/>
  <p:notesStyle>
    <a:lvl1pPr marL="0" algn="l" defTabSz="2094708" rtl="0" eaLnBrk="1" latinLnBrk="0" hangingPunct="1">
      <a:defRPr sz="5500" kern="1200">
        <a:solidFill>
          <a:schemeClr val="tx1"/>
        </a:solidFill>
        <a:latin typeface="+mn-lt"/>
        <a:ea typeface="+mn-ea"/>
        <a:cs typeface="+mn-cs"/>
      </a:defRPr>
    </a:lvl1pPr>
    <a:lvl2pPr marL="2094708" algn="l" defTabSz="2094708" rtl="0" eaLnBrk="1" latinLnBrk="0" hangingPunct="1">
      <a:defRPr sz="5500" kern="1200">
        <a:solidFill>
          <a:schemeClr val="tx1"/>
        </a:solidFill>
        <a:latin typeface="+mn-lt"/>
        <a:ea typeface="+mn-ea"/>
        <a:cs typeface="+mn-cs"/>
      </a:defRPr>
    </a:lvl2pPr>
    <a:lvl3pPr marL="4189415" algn="l" defTabSz="2094708" rtl="0" eaLnBrk="1" latinLnBrk="0" hangingPunct="1">
      <a:defRPr sz="5500" kern="1200">
        <a:solidFill>
          <a:schemeClr val="tx1"/>
        </a:solidFill>
        <a:latin typeface="+mn-lt"/>
        <a:ea typeface="+mn-ea"/>
        <a:cs typeface="+mn-cs"/>
      </a:defRPr>
    </a:lvl3pPr>
    <a:lvl4pPr marL="6284123" algn="l" defTabSz="2094708" rtl="0" eaLnBrk="1" latinLnBrk="0" hangingPunct="1">
      <a:defRPr sz="5500" kern="1200">
        <a:solidFill>
          <a:schemeClr val="tx1"/>
        </a:solidFill>
        <a:latin typeface="+mn-lt"/>
        <a:ea typeface="+mn-ea"/>
        <a:cs typeface="+mn-cs"/>
      </a:defRPr>
    </a:lvl4pPr>
    <a:lvl5pPr marL="8378830" algn="l" defTabSz="2094708" rtl="0" eaLnBrk="1" latinLnBrk="0" hangingPunct="1">
      <a:defRPr sz="5500" kern="1200">
        <a:solidFill>
          <a:schemeClr val="tx1"/>
        </a:solidFill>
        <a:latin typeface="+mn-lt"/>
        <a:ea typeface="+mn-ea"/>
        <a:cs typeface="+mn-cs"/>
      </a:defRPr>
    </a:lvl5pPr>
    <a:lvl6pPr marL="10473538" algn="l" defTabSz="2094708" rtl="0" eaLnBrk="1" latinLnBrk="0" hangingPunct="1">
      <a:defRPr sz="5500" kern="1200">
        <a:solidFill>
          <a:schemeClr val="tx1"/>
        </a:solidFill>
        <a:latin typeface="+mn-lt"/>
        <a:ea typeface="+mn-ea"/>
        <a:cs typeface="+mn-cs"/>
      </a:defRPr>
    </a:lvl6pPr>
    <a:lvl7pPr marL="12568245" algn="l" defTabSz="2094708" rtl="0" eaLnBrk="1" latinLnBrk="0" hangingPunct="1">
      <a:defRPr sz="5500" kern="1200">
        <a:solidFill>
          <a:schemeClr val="tx1"/>
        </a:solidFill>
        <a:latin typeface="+mn-lt"/>
        <a:ea typeface="+mn-ea"/>
        <a:cs typeface="+mn-cs"/>
      </a:defRPr>
    </a:lvl7pPr>
    <a:lvl8pPr marL="14662953" algn="l" defTabSz="2094708" rtl="0" eaLnBrk="1" latinLnBrk="0" hangingPunct="1">
      <a:defRPr sz="5500" kern="1200">
        <a:solidFill>
          <a:schemeClr val="tx1"/>
        </a:solidFill>
        <a:latin typeface="+mn-lt"/>
        <a:ea typeface="+mn-ea"/>
        <a:cs typeface="+mn-cs"/>
      </a:defRPr>
    </a:lvl8pPr>
    <a:lvl9pPr marL="16757660" algn="l" defTabSz="2094708" rtl="0" eaLnBrk="1" latinLnBrk="0" hangingPunct="1">
      <a:defRPr sz="5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8600">
                <a:solidFill>
                  <a:schemeClr val="tx1"/>
                </a:solidFill>
                <a:latin typeface="Arial" charset="0"/>
                <a:ea typeface="ＭＳ Ｐゴシック" charset="0"/>
                <a:cs typeface="ＭＳ Ｐゴシック" charset="0"/>
              </a:defRPr>
            </a:lvl1pPr>
            <a:lvl2pPr marL="37931725" indent="-37474525"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eaLnBrk="1" hangingPunct="1"/>
            <a:fld id="{911CB5D0-B515-BD44-9839-48EA62D0E41C}" type="slidenum">
              <a:rPr lang="en-US" sz="1200">
                <a:solidFill>
                  <a:prstClr val="black"/>
                </a:solidFill>
              </a:rPr>
              <a:pPr eaLnBrk="1" hangingPunct="1"/>
              <a:t>1</a:t>
            </a:fld>
            <a:endParaRPr lang="en-US" sz="1200">
              <a:solidFill>
                <a:prstClr val="black"/>
              </a:solidFill>
            </a:endParaRPr>
          </a:p>
        </p:txBody>
      </p:sp>
      <p:sp>
        <p:nvSpPr>
          <p:cNvPr id="15363" name="Rectangle 2"/>
          <p:cNvSpPr>
            <a:spLocks noGrp="1" noRot="1" noChangeAspect="1" noChangeArrowheads="1" noTextEdit="1"/>
          </p:cNvSpPr>
          <p:nvPr>
            <p:ph type="sldImg"/>
          </p:nvPr>
        </p:nvSpPr>
        <p:spPr>
          <a:xfrm>
            <a:off x="1716088" y="685800"/>
            <a:ext cx="3427412" cy="3429000"/>
          </a:xfrm>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917" y="11931121"/>
            <a:ext cx="32642969" cy="8230658"/>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444" y="21761980"/>
            <a:ext cx="26883916" cy="9816042"/>
          </a:xfrm>
        </p:spPr>
        <p:txBody>
          <a:bodyPr/>
          <a:lstStyle>
            <a:lvl1pPr marL="0" indent="0" algn="ctr">
              <a:buNone/>
              <a:defRPr/>
            </a:lvl1pPr>
            <a:lvl2pPr marL="436397" indent="0" algn="ctr">
              <a:buNone/>
              <a:defRPr/>
            </a:lvl2pPr>
            <a:lvl3pPr marL="872795" indent="0" algn="ctr">
              <a:buNone/>
              <a:defRPr/>
            </a:lvl3pPr>
            <a:lvl4pPr marL="1309192" indent="0" algn="ctr">
              <a:buNone/>
              <a:defRPr/>
            </a:lvl4pPr>
            <a:lvl5pPr marL="1745590" indent="0" algn="ctr">
              <a:buNone/>
              <a:defRPr/>
            </a:lvl5pPr>
            <a:lvl6pPr marL="2181987" indent="0" algn="ctr">
              <a:buNone/>
              <a:defRPr/>
            </a:lvl6pPr>
            <a:lvl7pPr marL="2618384" indent="0" algn="ctr">
              <a:buNone/>
              <a:defRPr/>
            </a:lvl7pPr>
            <a:lvl8pPr marL="3054782" indent="0" algn="ctr">
              <a:buNone/>
              <a:defRPr/>
            </a:lvl8pPr>
            <a:lvl9pPr marL="3491179"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A7550B0-A1A6-BE49-A48C-AD5AA19CCAD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18803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E559010B-C8EB-B24B-824E-40391A6E522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95498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7843761" y="1537228"/>
            <a:ext cx="8641357" cy="327689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19686" y="1537228"/>
            <a:ext cx="25790724" cy="327689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3090E8-439C-6C43-A83D-38F5BDC3166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49612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F4297A2-1153-DF40-993A-65E63528A26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5725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4" y="24679013"/>
            <a:ext cx="32644358" cy="7626879"/>
          </a:xfrm>
        </p:spPr>
        <p:txBody>
          <a:bodyPr anchor="t"/>
          <a:lstStyle>
            <a:lvl1pPr algn="l">
              <a:defRPr sz="38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4" y="16277962"/>
            <a:ext cx="32644358" cy="8401050"/>
          </a:xfrm>
        </p:spPr>
        <p:txBody>
          <a:bodyPr anchor="b"/>
          <a:lstStyle>
            <a:lvl1pPr marL="0" indent="0">
              <a:buNone/>
              <a:defRPr sz="1900"/>
            </a:lvl1pPr>
            <a:lvl2pPr marL="436397" indent="0">
              <a:buNone/>
              <a:defRPr sz="1700"/>
            </a:lvl2pPr>
            <a:lvl3pPr marL="872795" indent="0">
              <a:buNone/>
              <a:defRPr sz="1500"/>
            </a:lvl3pPr>
            <a:lvl4pPr marL="1309192" indent="0">
              <a:buNone/>
              <a:defRPr sz="1300"/>
            </a:lvl4pPr>
            <a:lvl5pPr marL="1745590" indent="0">
              <a:buNone/>
              <a:defRPr sz="1300"/>
            </a:lvl5pPr>
            <a:lvl6pPr marL="2181987" indent="0">
              <a:buNone/>
              <a:defRPr sz="1300"/>
            </a:lvl6pPr>
            <a:lvl7pPr marL="2618384" indent="0">
              <a:buNone/>
              <a:defRPr sz="1300"/>
            </a:lvl7pPr>
            <a:lvl8pPr marL="3054782" indent="0">
              <a:buNone/>
              <a:defRPr sz="1300"/>
            </a:lvl8pPr>
            <a:lvl9pPr marL="3491179"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400A887-C3D3-CC43-98D4-52988AC888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72451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19687" y="8960379"/>
            <a:ext cx="17216041" cy="2534576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9269078" y="8960379"/>
            <a:ext cx="17216041" cy="25345761"/>
          </a:xfrm>
        </p:spPr>
        <p:txBody>
          <a:bodyPr/>
          <a:lstStyle>
            <a:lvl1pPr>
              <a:defRPr sz="2700"/>
            </a:lvl1pPr>
            <a:lvl2pPr>
              <a:defRPr sz="23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A1981AC-383B-8140-A547-3E3A9F4F3F9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518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19684" y="8597375"/>
            <a:ext cx="16968788" cy="3581929"/>
          </a:xfrm>
        </p:spPr>
        <p:txBody>
          <a:bodyPr anchor="b"/>
          <a:lstStyle>
            <a:lvl1pPr marL="0" indent="0">
              <a:buNone/>
              <a:defRPr sz="2300" b="1"/>
            </a:lvl1pPr>
            <a:lvl2pPr marL="436397" indent="0">
              <a:buNone/>
              <a:defRPr sz="1900" b="1"/>
            </a:lvl2pPr>
            <a:lvl3pPr marL="872795" indent="0">
              <a:buNone/>
              <a:defRPr sz="1700" b="1"/>
            </a:lvl3pPr>
            <a:lvl4pPr marL="1309192" indent="0">
              <a:buNone/>
              <a:defRPr sz="1500" b="1"/>
            </a:lvl4pPr>
            <a:lvl5pPr marL="1745590" indent="0">
              <a:buNone/>
              <a:defRPr sz="1500" b="1"/>
            </a:lvl5pPr>
            <a:lvl6pPr marL="2181987" indent="0">
              <a:buNone/>
              <a:defRPr sz="1500" b="1"/>
            </a:lvl6pPr>
            <a:lvl7pPr marL="2618384" indent="0">
              <a:buNone/>
              <a:defRPr sz="1500" b="1"/>
            </a:lvl7pPr>
            <a:lvl8pPr marL="3054782" indent="0">
              <a:buNone/>
              <a:defRPr sz="1500" b="1"/>
            </a:lvl8pPr>
            <a:lvl9pPr marL="349117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1919684" y="12179303"/>
            <a:ext cx="16968788" cy="22126840"/>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385" y="8597375"/>
            <a:ext cx="16975732" cy="3581929"/>
          </a:xfrm>
        </p:spPr>
        <p:txBody>
          <a:bodyPr anchor="b"/>
          <a:lstStyle>
            <a:lvl1pPr marL="0" indent="0">
              <a:buNone/>
              <a:defRPr sz="2300" b="1"/>
            </a:lvl1pPr>
            <a:lvl2pPr marL="436397" indent="0">
              <a:buNone/>
              <a:defRPr sz="1900" b="1"/>
            </a:lvl2pPr>
            <a:lvl3pPr marL="872795" indent="0">
              <a:buNone/>
              <a:defRPr sz="1700" b="1"/>
            </a:lvl3pPr>
            <a:lvl4pPr marL="1309192" indent="0">
              <a:buNone/>
              <a:defRPr sz="1500" b="1"/>
            </a:lvl4pPr>
            <a:lvl5pPr marL="1745590" indent="0">
              <a:buNone/>
              <a:defRPr sz="1500" b="1"/>
            </a:lvl5pPr>
            <a:lvl6pPr marL="2181987" indent="0">
              <a:buNone/>
              <a:defRPr sz="1500" b="1"/>
            </a:lvl6pPr>
            <a:lvl7pPr marL="2618384" indent="0">
              <a:buNone/>
              <a:defRPr sz="1500" b="1"/>
            </a:lvl7pPr>
            <a:lvl8pPr marL="3054782" indent="0">
              <a:buNone/>
              <a:defRPr sz="1500" b="1"/>
            </a:lvl8pPr>
            <a:lvl9pPr marL="349117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19509385" y="12179303"/>
            <a:ext cx="16975732" cy="22126840"/>
          </a:xfrm>
        </p:spPr>
        <p:txBody>
          <a:bodyPr/>
          <a:lstStyle>
            <a:lvl1pPr>
              <a:defRPr sz="2300"/>
            </a:lvl1pPr>
            <a:lvl2pPr>
              <a:defRPr sz="19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BBC08A27-ABCC-2045-840D-DA94E03FEA0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47305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D77957E-6143-5940-8F5A-7B53D29A07C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23346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C7832C77-BA93-2344-9B57-0E4F0A48758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1883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19687" y="1529821"/>
            <a:ext cx="12634913" cy="6506369"/>
          </a:xfrm>
        </p:spPr>
        <p:txBody>
          <a:bodyPr anchor="b"/>
          <a:lstStyle>
            <a:lvl1pPr algn="l">
              <a:defRPr sz="1900" b="1"/>
            </a:lvl1pPr>
          </a:lstStyle>
          <a:p>
            <a:r>
              <a:rPr lang="en-US" smtClean="0"/>
              <a:t>Click to edit Master title style</a:t>
            </a:r>
            <a:endParaRPr lang="en-US"/>
          </a:p>
        </p:txBody>
      </p:sp>
      <p:sp>
        <p:nvSpPr>
          <p:cNvPr id="3" name="Content Placeholder 2"/>
          <p:cNvSpPr>
            <a:spLocks noGrp="1"/>
          </p:cNvSpPr>
          <p:nvPr>
            <p:ph idx="1"/>
          </p:nvPr>
        </p:nvSpPr>
        <p:spPr>
          <a:xfrm>
            <a:off x="15015766" y="1529821"/>
            <a:ext cx="21469350" cy="32776319"/>
          </a:xfrm>
        </p:spPr>
        <p:txBody>
          <a:bodyPr/>
          <a:lstStyle>
            <a:lvl1pPr>
              <a:defRPr sz="3100"/>
            </a:lvl1pPr>
            <a:lvl2pPr>
              <a:defRPr sz="2700"/>
            </a:lvl2pPr>
            <a:lvl3pPr>
              <a:defRPr sz="23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19687" y="8036191"/>
            <a:ext cx="12634913" cy="26269950"/>
          </a:xfrm>
        </p:spPr>
        <p:txBody>
          <a:bodyPr/>
          <a:lstStyle>
            <a:lvl1pPr marL="0" indent="0">
              <a:buNone/>
              <a:defRPr sz="1300"/>
            </a:lvl1pPr>
            <a:lvl2pPr marL="436397" indent="0">
              <a:buNone/>
              <a:defRPr sz="1100"/>
            </a:lvl2pPr>
            <a:lvl3pPr marL="872795" indent="0">
              <a:buNone/>
              <a:defRPr sz="1000"/>
            </a:lvl3pPr>
            <a:lvl4pPr marL="1309192" indent="0">
              <a:buNone/>
              <a:defRPr sz="900"/>
            </a:lvl4pPr>
            <a:lvl5pPr marL="1745590" indent="0">
              <a:buNone/>
              <a:defRPr sz="900"/>
            </a:lvl5pPr>
            <a:lvl6pPr marL="2181987" indent="0">
              <a:buNone/>
              <a:defRPr sz="900"/>
            </a:lvl6pPr>
            <a:lvl7pPr marL="2618384" indent="0">
              <a:buNone/>
              <a:defRPr sz="900"/>
            </a:lvl7pPr>
            <a:lvl8pPr marL="3054782" indent="0">
              <a:buNone/>
              <a:defRPr sz="900"/>
            </a:lvl8pPr>
            <a:lvl9pPr marL="349117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36780D3-234C-EF49-A6DB-AE707CFA68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59418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333" y="26882992"/>
            <a:ext cx="23043157" cy="3174471"/>
          </a:xfrm>
        </p:spPr>
        <p:txBody>
          <a:bodyPr anchor="b"/>
          <a:lstStyle>
            <a:lvl1pPr algn="l">
              <a:defRPr sz="1900" b="1"/>
            </a:lvl1pPr>
          </a:lstStyle>
          <a:p>
            <a:r>
              <a:rPr lang="en-US" smtClean="0"/>
              <a:t>Click to edit Master title style</a:t>
            </a:r>
            <a:endParaRPr lang="en-US"/>
          </a:p>
        </p:txBody>
      </p:sp>
      <p:sp>
        <p:nvSpPr>
          <p:cNvPr id="3" name="Picture Placeholder 2"/>
          <p:cNvSpPr>
            <a:spLocks noGrp="1"/>
          </p:cNvSpPr>
          <p:nvPr>
            <p:ph type="pic" idx="1"/>
          </p:nvPr>
        </p:nvSpPr>
        <p:spPr>
          <a:xfrm>
            <a:off x="7527333" y="3431914"/>
            <a:ext cx="23043157" cy="23041768"/>
          </a:xfrm>
        </p:spPr>
        <p:txBody>
          <a:bodyPr/>
          <a:lstStyle>
            <a:lvl1pPr marL="0" indent="0">
              <a:buNone/>
              <a:defRPr sz="3100"/>
            </a:lvl1pPr>
            <a:lvl2pPr marL="436397" indent="0">
              <a:buNone/>
              <a:defRPr sz="2700"/>
            </a:lvl2pPr>
            <a:lvl3pPr marL="872795" indent="0">
              <a:buNone/>
              <a:defRPr sz="2300"/>
            </a:lvl3pPr>
            <a:lvl4pPr marL="1309192" indent="0">
              <a:buNone/>
              <a:defRPr sz="1900"/>
            </a:lvl4pPr>
            <a:lvl5pPr marL="1745590" indent="0">
              <a:buNone/>
              <a:defRPr sz="1900"/>
            </a:lvl5pPr>
            <a:lvl6pPr marL="2181987" indent="0">
              <a:buNone/>
              <a:defRPr sz="1900"/>
            </a:lvl6pPr>
            <a:lvl7pPr marL="2618384" indent="0">
              <a:buNone/>
              <a:defRPr sz="1900"/>
            </a:lvl7pPr>
            <a:lvl8pPr marL="3054782" indent="0">
              <a:buNone/>
              <a:defRPr sz="1900"/>
            </a:lvl8pPr>
            <a:lvl9pPr marL="3491179" indent="0">
              <a:buNone/>
              <a:defRPr sz="1900"/>
            </a:lvl9pPr>
          </a:lstStyle>
          <a:p>
            <a:pPr lvl="0"/>
            <a:endParaRPr lang="en-US" noProof="0" smtClean="0"/>
          </a:p>
        </p:txBody>
      </p:sp>
      <p:sp>
        <p:nvSpPr>
          <p:cNvPr id="4" name="Text Placeholder 3"/>
          <p:cNvSpPr>
            <a:spLocks noGrp="1"/>
          </p:cNvSpPr>
          <p:nvPr>
            <p:ph type="body" sz="half" idx="2"/>
          </p:nvPr>
        </p:nvSpPr>
        <p:spPr>
          <a:xfrm>
            <a:off x="7527333" y="30057463"/>
            <a:ext cx="23043157" cy="4506118"/>
          </a:xfrm>
        </p:spPr>
        <p:txBody>
          <a:bodyPr/>
          <a:lstStyle>
            <a:lvl1pPr marL="0" indent="0">
              <a:buNone/>
              <a:defRPr sz="1300"/>
            </a:lvl1pPr>
            <a:lvl2pPr marL="436397" indent="0">
              <a:buNone/>
              <a:defRPr sz="1100"/>
            </a:lvl2pPr>
            <a:lvl3pPr marL="872795" indent="0">
              <a:buNone/>
              <a:defRPr sz="1000"/>
            </a:lvl3pPr>
            <a:lvl4pPr marL="1309192" indent="0">
              <a:buNone/>
              <a:defRPr sz="900"/>
            </a:lvl4pPr>
            <a:lvl5pPr marL="1745590" indent="0">
              <a:buNone/>
              <a:defRPr sz="900"/>
            </a:lvl5pPr>
            <a:lvl6pPr marL="2181987" indent="0">
              <a:buNone/>
              <a:defRPr sz="900"/>
            </a:lvl6pPr>
            <a:lvl7pPr marL="2618384" indent="0">
              <a:buNone/>
              <a:defRPr sz="900"/>
            </a:lvl7pPr>
            <a:lvl8pPr marL="3054782" indent="0">
              <a:buNone/>
              <a:defRPr sz="900"/>
            </a:lvl8pPr>
            <a:lvl9pPr marL="349117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CB6B898-AD33-DA40-9FA7-5284EBEAA92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306207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919686" y="1537229"/>
            <a:ext cx="34565431"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18942" tIns="209471" rIns="418942" bIns="209471"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1919686" y="8960379"/>
            <a:ext cx="34565431" cy="2534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418942" tIns="209471" rIns="418942" bIns="20947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919686" y="34972890"/>
            <a:ext cx="8962231" cy="2667000"/>
          </a:xfrm>
          <a:prstGeom prst="rect">
            <a:avLst/>
          </a:prstGeom>
          <a:noFill/>
          <a:ln w="9525">
            <a:noFill/>
            <a:miter lim="800000"/>
            <a:headEnd/>
            <a:tailEnd/>
          </a:ln>
          <a:effectLst/>
        </p:spPr>
        <p:txBody>
          <a:bodyPr vert="horz" wrap="square" lIns="418942" tIns="209471" rIns="418942" bIns="209471" numCol="1" anchor="t" anchorCtr="0" compatLnSpc="1">
            <a:prstTxWarp prst="textNoShape">
              <a:avLst/>
            </a:prstTxWarp>
          </a:bodyPr>
          <a:lstStyle>
            <a:lvl1pPr>
              <a:defRPr sz="6400"/>
            </a:lvl1pPr>
          </a:lstStyle>
          <a:p>
            <a:pPr defTabSz="872795"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29" name="Rectangle 5"/>
          <p:cNvSpPr>
            <a:spLocks noGrp="1" noChangeArrowheads="1"/>
          </p:cNvSpPr>
          <p:nvPr>
            <p:ph type="ftr" sz="quarter" idx="3"/>
          </p:nvPr>
        </p:nvSpPr>
        <p:spPr bwMode="auto">
          <a:xfrm>
            <a:off x="13121086" y="34972890"/>
            <a:ext cx="12162631" cy="2667000"/>
          </a:xfrm>
          <a:prstGeom prst="rect">
            <a:avLst/>
          </a:prstGeom>
          <a:noFill/>
          <a:ln w="9525">
            <a:noFill/>
            <a:miter lim="800000"/>
            <a:headEnd/>
            <a:tailEnd/>
          </a:ln>
          <a:effectLst/>
        </p:spPr>
        <p:txBody>
          <a:bodyPr vert="horz" wrap="square" lIns="418942" tIns="209471" rIns="418942" bIns="209471" numCol="1" anchor="t" anchorCtr="0" compatLnSpc="1">
            <a:prstTxWarp prst="textNoShape">
              <a:avLst/>
            </a:prstTxWarp>
          </a:bodyPr>
          <a:lstStyle>
            <a:lvl1pPr algn="ctr">
              <a:defRPr sz="6400"/>
            </a:lvl1pPr>
          </a:lstStyle>
          <a:p>
            <a:pPr defTabSz="872795"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0" name="Rectangle 6"/>
          <p:cNvSpPr>
            <a:spLocks noGrp="1" noChangeArrowheads="1"/>
          </p:cNvSpPr>
          <p:nvPr>
            <p:ph type="sldNum" sz="quarter" idx="4"/>
          </p:nvPr>
        </p:nvSpPr>
        <p:spPr bwMode="auto">
          <a:xfrm>
            <a:off x="27522886" y="34972890"/>
            <a:ext cx="8962231" cy="2667000"/>
          </a:xfrm>
          <a:prstGeom prst="rect">
            <a:avLst/>
          </a:prstGeom>
          <a:noFill/>
          <a:ln w="9525">
            <a:noFill/>
            <a:miter lim="800000"/>
            <a:headEnd/>
            <a:tailEnd/>
          </a:ln>
          <a:effectLst/>
        </p:spPr>
        <p:txBody>
          <a:bodyPr vert="horz" wrap="square" lIns="418942" tIns="209471" rIns="418942" bIns="209471" numCol="1" anchor="t" anchorCtr="0" compatLnSpc="1">
            <a:prstTxWarp prst="textNoShape">
              <a:avLst/>
            </a:prstTxWarp>
          </a:bodyPr>
          <a:lstStyle>
            <a:lvl1pPr algn="r">
              <a:defRPr sz="6400"/>
            </a:lvl1pPr>
          </a:lstStyle>
          <a:p>
            <a:pPr defTabSz="872795" fontAlgn="base">
              <a:spcBef>
                <a:spcPct val="0"/>
              </a:spcBef>
              <a:spcAft>
                <a:spcPct val="0"/>
              </a:spcAft>
            </a:pPr>
            <a:fld id="{C598E629-ADA3-D041-970E-2F46FE21E400}" type="slidenum">
              <a:rPr lang="en-US" smtClean="0">
                <a:solidFill>
                  <a:srgbClr val="000000"/>
                </a:solidFill>
                <a:latin typeface="Arial" charset="0"/>
                <a:ea typeface="ＭＳ Ｐゴシック" charset="0"/>
                <a:cs typeface="ＭＳ Ｐゴシック" charset="0"/>
              </a:rPr>
              <a:pPr defTabSz="872795" fontAlgn="base">
                <a:spcBef>
                  <a:spcPct val="0"/>
                </a:spcBef>
                <a:spcAft>
                  <a:spcPct val="0"/>
                </a:spcAft>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27572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ctr" defTabSz="4189719" rtl="0" eaLnBrk="0" fontAlgn="base" hangingPunct="0">
        <a:spcBef>
          <a:spcPct val="0"/>
        </a:spcBef>
        <a:spcAft>
          <a:spcPct val="0"/>
        </a:spcAft>
        <a:defRPr sz="20100">
          <a:solidFill>
            <a:schemeClr val="tx2"/>
          </a:solidFill>
          <a:latin typeface="+mj-lt"/>
          <a:ea typeface="ＭＳ Ｐゴシック" pitchFamily="-65" charset="-128"/>
          <a:cs typeface="ＭＳ Ｐゴシック" pitchFamily="-65" charset="-128"/>
        </a:defRPr>
      </a:lvl1pPr>
      <a:lvl2pPr algn="ctr" defTabSz="4189719" rtl="0" eaLnBrk="0" fontAlgn="base" hangingPunct="0">
        <a:spcBef>
          <a:spcPct val="0"/>
        </a:spcBef>
        <a:spcAft>
          <a:spcPct val="0"/>
        </a:spcAft>
        <a:defRPr sz="20100">
          <a:solidFill>
            <a:schemeClr val="tx2"/>
          </a:solidFill>
          <a:latin typeface="Arial" charset="0"/>
          <a:ea typeface="ＭＳ Ｐゴシック" pitchFamily="-65" charset="-128"/>
          <a:cs typeface="ＭＳ Ｐゴシック" pitchFamily="-65" charset="-128"/>
        </a:defRPr>
      </a:lvl2pPr>
      <a:lvl3pPr algn="ctr" defTabSz="4189719" rtl="0" eaLnBrk="0" fontAlgn="base" hangingPunct="0">
        <a:spcBef>
          <a:spcPct val="0"/>
        </a:spcBef>
        <a:spcAft>
          <a:spcPct val="0"/>
        </a:spcAft>
        <a:defRPr sz="20100">
          <a:solidFill>
            <a:schemeClr val="tx2"/>
          </a:solidFill>
          <a:latin typeface="Arial" charset="0"/>
          <a:ea typeface="ＭＳ Ｐゴシック" pitchFamily="-65" charset="-128"/>
          <a:cs typeface="ＭＳ Ｐゴシック" pitchFamily="-65" charset="-128"/>
        </a:defRPr>
      </a:lvl3pPr>
      <a:lvl4pPr algn="ctr" defTabSz="4189719" rtl="0" eaLnBrk="0" fontAlgn="base" hangingPunct="0">
        <a:spcBef>
          <a:spcPct val="0"/>
        </a:spcBef>
        <a:spcAft>
          <a:spcPct val="0"/>
        </a:spcAft>
        <a:defRPr sz="20100">
          <a:solidFill>
            <a:schemeClr val="tx2"/>
          </a:solidFill>
          <a:latin typeface="Arial" charset="0"/>
          <a:ea typeface="ＭＳ Ｐゴシック" pitchFamily="-65" charset="-128"/>
          <a:cs typeface="ＭＳ Ｐゴシック" pitchFamily="-65" charset="-128"/>
        </a:defRPr>
      </a:lvl4pPr>
      <a:lvl5pPr algn="ctr" defTabSz="4189719" rtl="0" eaLnBrk="0" fontAlgn="base" hangingPunct="0">
        <a:spcBef>
          <a:spcPct val="0"/>
        </a:spcBef>
        <a:spcAft>
          <a:spcPct val="0"/>
        </a:spcAft>
        <a:defRPr sz="20100">
          <a:solidFill>
            <a:schemeClr val="tx2"/>
          </a:solidFill>
          <a:latin typeface="Arial" charset="0"/>
          <a:ea typeface="ＭＳ Ｐゴシック" pitchFamily="-65" charset="-128"/>
          <a:cs typeface="ＭＳ Ｐゴシック" pitchFamily="-65" charset="-128"/>
        </a:defRPr>
      </a:lvl5pPr>
      <a:lvl6pPr marL="436397" algn="ctr" defTabSz="4189719" rtl="0" fontAlgn="base">
        <a:spcBef>
          <a:spcPct val="0"/>
        </a:spcBef>
        <a:spcAft>
          <a:spcPct val="0"/>
        </a:spcAft>
        <a:defRPr sz="20100">
          <a:solidFill>
            <a:schemeClr val="tx2"/>
          </a:solidFill>
          <a:latin typeface="Arial" charset="0"/>
        </a:defRPr>
      </a:lvl6pPr>
      <a:lvl7pPr marL="872795" algn="ctr" defTabSz="4189719" rtl="0" fontAlgn="base">
        <a:spcBef>
          <a:spcPct val="0"/>
        </a:spcBef>
        <a:spcAft>
          <a:spcPct val="0"/>
        </a:spcAft>
        <a:defRPr sz="20100">
          <a:solidFill>
            <a:schemeClr val="tx2"/>
          </a:solidFill>
          <a:latin typeface="Arial" charset="0"/>
        </a:defRPr>
      </a:lvl7pPr>
      <a:lvl8pPr marL="1309192" algn="ctr" defTabSz="4189719" rtl="0" fontAlgn="base">
        <a:spcBef>
          <a:spcPct val="0"/>
        </a:spcBef>
        <a:spcAft>
          <a:spcPct val="0"/>
        </a:spcAft>
        <a:defRPr sz="20100">
          <a:solidFill>
            <a:schemeClr val="tx2"/>
          </a:solidFill>
          <a:latin typeface="Arial" charset="0"/>
        </a:defRPr>
      </a:lvl8pPr>
      <a:lvl9pPr marL="1745590" algn="ctr" defTabSz="4189719" rtl="0" fontAlgn="base">
        <a:spcBef>
          <a:spcPct val="0"/>
        </a:spcBef>
        <a:spcAft>
          <a:spcPct val="0"/>
        </a:spcAft>
        <a:defRPr sz="20100">
          <a:solidFill>
            <a:schemeClr val="tx2"/>
          </a:solidFill>
          <a:latin typeface="Arial" charset="0"/>
        </a:defRPr>
      </a:lvl9pPr>
    </p:titleStyle>
    <p:bodyStyle>
      <a:lvl1pPr marL="2800217" indent="-2800217" algn="l" defTabSz="4189719" rtl="0" eaLnBrk="0" fontAlgn="base" hangingPunct="0">
        <a:spcBef>
          <a:spcPct val="20000"/>
        </a:spcBef>
        <a:spcAft>
          <a:spcPct val="0"/>
        </a:spcAft>
        <a:defRPr sz="14700">
          <a:solidFill>
            <a:schemeClr val="tx1"/>
          </a:solidFill>
          <a:latin typeface="+mn-lt"/>
          <a:ea typeface="ＭＳ Ｐゴシック" pitchFamily="-65" charset="-128"/>
          <a:cs typeface="ＭＳ Ｐゴシック" pitchFamily="-65" charset="-128"/>
        </a:defRPr>
      </a:lvl1pPr>
      <a:lvl2pPr marL="4530654" indent="-2436552" algn="l" defTabSz="4189719" rtl="0" eaLnBrk="0" fontAlgn="base" hangingPunct="0">
        <a:spcBef>
          <a:spcPct val="20000"/>
        </a:spcBef>
        <a:spcAft>
          <a:spcPct val="0"/>
        </a:spcAft>
        <a:defRPr sz="12800">
          <a:solidFill>
            <a:schemeClr val="tx1"/>
          </a:solidFill>
          <a:latin typeface="+mn-lt"/>
          <a:ea typeface="ＭＳ Ｐゴシック" charset="-128"/>
        </a:defRPr>
      </a:lvl2pPr>
      <a:lvl3pPr marL="6280789" indent="-2091071" algn="l" defTabSz="4189719" rtl="0" eaLnBrk="0" fontAlgn="base" hangingPunct="0">
        <a:spcBef>
          <a:spcPct val="20000"/>
        </a:spcBef>
        <a:spcAft>
          <a:spcPct val="0"/>
        </a:spcAft>
        <a:defRPr sz="11000">
          <a:solidFill>
            <a:schemeClr val="tx1"/>
          </a:solidFill>
          <a:latin typeface="+mn-lt"/>
          <a:ea typeface="ＭＳ Ｐゴシック" charset="-128"/>
        </a:defRPr>
      </a:lvl3pPr>
      <a:lvl4pPr marL="8029410" indent="-1745590" algn="l" defTabSz="4189719" rtl="0" eaLnBrk="0" fontAlgn="base" hangingPunct="0">
        <a:spcBef>
          <a:spcPct val="20000"/>
        </a:spcBef>
        <a:spcAft>
          <a:spcPct val="0"/>
        </a:spcAft>
        <a:defRPr sz="9200">
          <a:solidFill>
            <a:schemeClr val="tx1"/>
          </a:solidFill>
          <a:latin typeface="+mn-lt"/>
          <a:ea typeface="ＭＳ Ｐゴシック" charset="-128"/>
        </a:defRPr>
      </a:lvl4pPr>
      <a:lvl5pPr marL="10125026" indent="-1745590" algn="l" defTabSz="4189719" rtl="0" eaLnBrk="0" fontAlgn="base" hangingPunct="0">
        <a:spcBef>
          <a:spcPct val="20000"/>
        </a:spcBef>
        <a:spcAft>
          <a:spcPct val="0"/>
        </a:spcAft>
        <a:defRPr sz="9200">
          <a:solidFill>
            <a:schemeClr val="tx1"/>
          </a:solidFill>
          <a:latin typeface="+mn-lt"/>
          <a:ea typeface="ＭＳ Ｐゴシック" charset="-128"/>
        </a:defRPr>
      </a:lvl5pPr>
      <a:lvl6pPr marL="10561423" indent="-1745590" algn="l" defTabSz="4189719" rtl="0" fontAlgn="base">
        <a:spcBef>
          <a:spcPct val="20000"/>
        </a:spcBef>
        <a:spcAft>
          <a:spcPct val="0"/>
        </a:spcAft>
        <a:defRPr sz="9200">
          <a:solidFill>
            <a:schemeClr val="tx1"/>
          </a:solidFill>
          <a:latin typeface="+mn-lt"/>
          <a:ea typeface="ＭＳ Ｐゴシック" charset="-128"/>
        </a:defRPr>
      </a:lvl6pPr>
      <a:lvl7pPr marL="10997821" indent="-1745590" algn="l" defTabSz="4189719" rtl="0" fontAlgn="base">
        <a:spcBef>
          <a:spcPct val="20000"/>
        </a:spcBef>
        <a:spcAft>
          <a:spcPct val="0"/>
        </a:spcAft>
        <a:defRPr sz="9200">
          <a:solidFill>
            <a:schemeClr val="tx1"/>
          </a:solidFill>
          <a:latin typeface="+mn-lt"/>
          <a:ea typeface="ＭＳ Ｐゴシック" charset="-128"/>
        </a:defRPr>
      </a:lvl7pPr>
      <a:lvl8pPr marL="11434218" indent="-1745590" algn="l" defTabSz="4189719" rtl="0" fontAlgn="base">
        <a:spcBef>
          <a:spcPct val="20000"/>
        </a:spcBef>
        <a:spcAft>
          <a:spcPct val="0"/>
        </a:spcAft>
        <a:defRPr sz="9200">
          <a:solidFill>
            <a:schemeClr val="tx1"/>
          </a:solidFill>
          <a:latin typeface="+mn-lt"/>
          <a:ea typeface="ＭＳ Ｐゴシック" charset="-128"/>
        </a:defRPr>
      </a:lvl8pPr>
      <a:lvl9pPr marL="11870615" indent="-1745590" algn="l" defTabSz="4189719" rtl="0" fontAlgn="base">
        <a:spcBef>
          <a:spcPct val="20000"/>
        </a:spcBef>
        <a:spcAft>
          <a:spcPct val="0"/>
        </a:spcAft>
        <a:defRPr sz="9200">
          <a:solidFill>
            <a:schemeClr val="tx1"/>
          </a:solidFill>
          <a:latin typeface="+mn-lt"/>
          <a:ea typeface="ＭＳ Ｐゴシック" charset="-128"/>
        </a:defRPr>
      </a:lvl9pPr>
    </p:bodyStyle>
    <p:otherStyle>
      <a:defPPr>
        <a:defRPr lang="en-US"/>
      </a:defPPr>
      <a:lvl1pPr marL="0" algn="l" defTabSz="436397" rtl="0" eaLnBrk="1" latinLnBrk="0" hangingPunct="1">
        <a:defRPr sz="1700" kern="1200">
          <a:solidFill>
            <a:schemeClr val="tx1"/>
          </a:solidFill>
          <a:latin typeface="+mn-lt"/>
          <a:ea typeface="+mn-ea"/>
          <a:cs typeface="+mn-cs"/>
        </a:defRPr>
      </a:lvl1pPr>
      <a:lvl2pPr marL="436397" algn="l" defTabSz="436397" rtl="0" eaLnBrk="1" latinLnBrk="0" hangingPunct="1">
        <a:defRPr sz="1700" kern="1200">
          <a:solidFill>
            <a:schemeClr val="tx1"/>
          </a:solidFill>
          <a:latin typeface="+mn-lt"/>
          <a:ea typeface="+mn-ea"/>
          <a:cs typeface="+mn-cs"/>
        </a:defRPr>
      </a:lvl2pPr>
      <a:lvl3pPr marL="872795" algn="l" defTabSz="436397" rtl="0" eaLnBrk="1" latinLnBrk="0" hangingPunct="1">
        <a:defRPr sz="1700" kern="1200">
          <a:solidFill>
            <a:schemeClr val="tx1"/>
          </a:solidFill>
          <a:latin typeface="+mn-lt"/>
          <a:ea typeface="+mn-ea"/>
          <a:cs typeface="+mn-cs"/>
        </a:defRPr>
      </a:lvl3pPr>
      <a:lvl4pPr marL="1309192" algn="l" defTabSz="436397" rtl="0" eaLnBrk="1" latinLnBrk="0" hangingPunct="1">
        <a:defRPr sz="1700" kern="1200">
          <a:solidFill>
            <a:schemeClr val="tx1"/>
          </a:solidFill>
          <a:latin typeface="+mn-lt"/>
          <a:ea typeface="+mn-ea"/>
          <a:cs typeface="+mn-cs"/>
        </a:defRPr>
      </a:lvl4pPr>
      <a:lvl5pPr marL="1745590" algn="l" defTabSz="436397" rtl="0" eaLnBrk="1" latinLnBrk="0" hangingPunct="1">
        <a:defRPr sz="1700" kern="1200">
          <a:solidFill>
            <a:schemeClr val="tx1"/>
          </a:solidFill>
          <a:latin typeface="+mn-lt"/>
          <a:ea typeface="+mn-ea"/>
          <a:cs typeface="+mn-cs"/>
        </a:defRPr>
      </a:lvl5pPr>
      <a:lvl6pPr marL="2181987" algn="l" defTabSz="436397" rtl="0" eaLnBrk="1" latinLnBrk="0" hangingPunct="1">
        <a:defRPr sz="1700" kern="1200">
          <a:solidFill>
            <a:schemeClr val="tx1"/>
          </a:solidFill>
          <a:latin typeface="+mn-lt"/>
          <a:ea typeface="+mn-ea"/>
          <a:cs typeface="+mn-cs"/>
        </a:defRPr>
      </a:lvl6pPr>
      <a:lvl7pPr marL="2618384" algn="l" defTabSz="436397" rtl="0" eaLnBrk="1" latinLnBrk="0" hangingPunct="1">
        <a:defRPr sz="1700" kern="1200">
          <a:solidFill>
            <a:schemeClr val="tx1"/>
          </a:solidFill>
          <a:latin typeface="+mn-lt"/>
          <a:ea typeface="+mn-ea"/>
          <a:cs typeface="+mn-cs"/>
        </a:defRPr>
      </a:lvl7pPr>
      <a:lvl8pPr marL="3054782" algn="l" defTabSz="436397" rtl="0" eaLnBrk="1" latinLnBrk="0" hangingPunct="1">
        <a:defRPr sz="1700" kern="1200">
          <a:solidFill>
            <a:schemeClr val="tx1"/>
          </a:solidFill>
          <a:latin typeface="+mn-lt"/>
          <a:ea typeface="+mn-ea"/>
          <a:cs typeface="+mn-cs"/>
        </a:defRPr>
      </a:lvl8pPr>
      <a:lvl9pPr marL="3491179" algn="l" defTabSz="436397"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7.png"/><Relationship Id="rId20" Type="http://schemas.openxmlformats.org/officeDocument/2006/relationships/image" Target="../media/image18.png"/><Relationship Id="rId21" Type="http://schemas.openxmlformats.org/officeDocument/2006/relationships/image" Target="../media/image19.png"/><Relationship Id="rId10" Type="http://schemas.openxmlformats.org/officeDocument/2006/relationships/image" Target="../media/image8.jp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jpg"/><Relationship Id="rId8"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D9DEFF"/>
            </a:gs>
            <a:gs pos="100000">
              <a:srgbClr val="B1B1E5"/>
            </a:gs>
          </a:gsLst>
          <a:lin ang="5400000" scaled="1"/>
        </a:gradFill>
        <a:effectLst/>
      </p:bgPr>
    </p:bg>
    <p:spTree>
      <p:nvGrpSpPr>
        <p:cNvPr id="1" name=""/>
        <p:cNvGrpSpPr/>
        <p:nvPr/>
      </p:nvGrpSpPr>
      <p:grpSpPr>
        <a:xfrm>
          <a:off x="0" y="0"/>
          <a:ext cx="0" cy="0"/>
          <a:chOff x="0" y="0"/>
          <a:chExt cx="0" cy="0"/>
        </a:xfrm>
      </p:grpSpPr>
      <p:sp>
        <p:nvSpPr>
          <p:cNvPr id="14340" name="Text Box 5"/>
          <p:cNvSpPr txBox="1">
            <a:spLocks noChangeArrowheads="1"/>
          </p:cNvSpPr>
          <p:nvPr/>
        </p:nvSpPr>
        <p:spPr bwMode="auto">
          <a:xfrm>
            <a:off x="180984" y="414870"/>
            <a:ext cx="38108975" cy="2329921"/>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5460" tIns="32730" rIns="65460" bIns="32730"/>
          <a:lstStyle>
            <a:lvl1pPr defTabSz="685800" eaLnBrk="0" hangingPunct="0">
              <a:defRPr sz="8600">
                <a:solidFill>
                  <a:schemeClr val="tx1"/>
                </a:solidFill>
                <a:latin typeface="Arial" charset="0"/>
                <a:ea typeface="ＭＳ Ｐゴシック" charset="0"/>
                <a:cs typeface="ＭＳ Ｐゴシック" charset="0"/>
              </a:defRPr>
            </a:lvl1pPr>
            <a:lvl2pPr marL="342900" defTabSz="685800"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ctr" eaLnBrk="1" fontAlgn="base" hangingPunct="1">
              <a:spcBef>
                <a:spcPct val="0"/>
              </a:spcBef>
              <a:spcAft>
                <a:spcPct val="0"/>
              </a:spcAft>
            </a:pPr>
            <a:r>
              <a:rPr lang="en-US" sz="5200" dirty="0">
                <a:solidFill>
                  <a:srgbClr val="FFFFFF"/>
                </a:solidFill>
                <a:latin typeface="Stone Sans SC ITC TT-Semi" charset="0"/>
              </a:rPr>
              <a:t>Collaboration-Driven Features of UCSF Chimera that Simplify Modeling and Animation</a:t>
            </a:r>
            <a:endParaRPr lang="en-US" sz="5200" dirty="0">
              <a:solidFill>
                <a:srgbClr val="FFFFFF"/>
              </a:solidFill>
              <a:latin typeface="Stone Sans SC ITC TT-Semi" charset="0"/>
            </a:endParaRPr>
          </a:p>
          <a:p>
            <a:pPr lvl="1" algn="ctr" eaLnBrk="1" fontAlgn="base" hangingPunct="1">
              <a:lnSpc>
                <a:spcPct val="90000"/>
              </a:lnSpc>
              <a:spcBef>
                <a:spcPct val="0"/>
              </a:spcBef>
              <a:spcAft>
                <a:spcPct val="0"/>
              </a:spcAft>
            </a:pPr>
            <a:endParaRPr lang="en-US" sz="1700" dirty="0">
              <a:solidFill>
                <a:srgbClr val="FFFFFF"/>
              </a:solidFill>
              <a:latin typeface="Stone Sans ITC TT-Semi"/>
              <a:cs typeface="Stone Sans ITC TT-Semi"/>
            </a:endParaRPr>
          </a:p>
          <a:p>
            <a:pPr lvl="1" algn="ctr" eaLnBrk="1" fontAlgn="base" hangingPunct="1">
              <a:lnSpc>
                <a:spcPct val="90000"/>
              </a:lnSpc>
              <a:spcBef>
                <a:spcPct val="0"/>
              </a:spcBef>
              <a:spcAft>
                <a:spcPct val="0"/>
              </a:spcAft>
            </a:pPr>
            <a:r>
              <a:rPr lang="en-US" sz="3100" dirty="0">
                <a:solidFill>
                  <a:srgbClr val="FFFFFF"/>
                </a:solidFill>
                <a:latin typeface="Stone Sans ITC TT-Semi"/>
                <a:cs typeface="Stone Sans ITC TT-Semi"/>
              </a:rPr>
              <a:t>Eric Pettersen, Conrad Huang, Tom Goddard, Graham Johnson, Greg Couch, David </a:t>
            </a:r>
            <a:r>
              <a:rPr lang="en-US" sz="3100" dirty="0" err="1">
                <a:solidFill>
                  <a:srgbClr val="FFFFFF"/>
                </a:solidFill>
                <a:latin typeface="Stone Sans ITC TT-Semi"/>
                <a:cs typeface="Stone Sans ITC TT-Semi"/>
              </a:rPr>
              <a:t>Mischel</a:t>
            </a:r>
            <a:r>
              <a:rPr lang="en-US" sz="3100" dirty="0">
                <a:solidFill>
                  <a:srgbClr val="FFFFFF"/>
                </a:solidFill>
                <a:latin typeface="Stone Sans ITC TT-Semi"/>
                <a:cs typeface="Stone Sans ITC TT-Semi"/>
              </a:rPr>
              <a:t>, Scooter Morris, Elaine </a:t>
            </a:r>
            <a:r>
              <a:rPr lang="en-US" sz="3100" dirty="0" err="1">
                <a:solidFill>
                  <a:srgbClr val="FFFFFF"/>
                </a:solidFill>
                <a:latin typeface="Stone Sans ITC TT-Semi"/>
                <a:cs typeface="Stone Sans ITC TT-Semi"/>
              </a:rPr>
              <a:t>Meng</a:t>
            </a:r>
            <a:r>
              <a:rPr lang="en-US" sz="3100" dirty="0">
                <a:solidFill>
                  <a:srgbClr val="FFFFFF"/>
                </a:solidFill>
                <a:latin typeface="Stone Sans ITC TT-Semi"/>
                <a:cs typeface="Stone Sans ITC TT-Semi"/>
              </a:rPr>
              <a:t>, and Thomas </a:t>
            </a:r>
            <a:r>
              <a:rPr lang="en-US" sz="3100" dirty="0" err="1">
                <a:solidFill>
                  <a:srgbClr val="FFFFFF"/>
                </a:solidFill>
                <a:latin typeface="Stone Sans ITC TT-Semi"/>
                <a:cs typeface="Stone Sans ITC TT-Semi"/>
              </a:rPr>
              <a:t>Ferrin</a:t>
            </a:r>
            <a:r>
              <a:rPr lang="en-US" sz="3100" dirty="0">
                <a:solidFill>
                  <a:srgbClr val="FFFFFF"/>
                </a:solidFill>
                <a:latin typeface="Stone Sans ITC TT-Semi"/>
                <a:cs typeface="Stone Sans ITC TT-Semi"/>
              </a:rPr>
              <a:t>*</a:t>
            </a:r>
            <a:endParaRPr lang="en-US" sz="3100" dirty="0">
              <a:solidFill>
                <a:srgbClr val="FFFFFF"/>
              </a:solidFill>
              <a:latin typeface="Stone Sans ITC TT-Semi"/>
              <a:cs typeface="Stone Sans ITC TT-Semi"/>
            </a:endParaRPr>
          </a:p>
        </p:txBody>
      </p:sp>
      <p:sp>
        <p:nvSpPr>
          <p:cNvPr id="14342" name="Rectangle 9"/>
          <p:cNvSpPr>
            <a:spLocks noChangeArrowheads="1"/>
          </p:cNvSpPr>
          <p:nvPr/>
        </p:nvSpPr>
        <p:spPr bwMode="auto">
          <a:xfrm>
            <a:off x="4871446" y="2272508"/>
            <a:ext cx="33418513" cy="466725"/>
          </a:xfrm>
          <a:prstGeom prst="rect">
            <a:avLst/>
          </a:prstGeom>
          <a:solidFill>
            <a:srgbClr val="D90200"/>
          </a:solidFill>
          <a:ln>
            <a:noFill/>
          </a:ln>
          <a:extLst/>
        </p:spPr>
        <p:txBody>
          <a:bodyPr wrap="none" lIns="87279" tIns="43640" rIns="87279" bIns="43640" anchor="ctr"/>
          <a:lstStyle/>
          <a:p>
            <a:pPr defTabSz="872795"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4343" name="Text Box 7"/>
          <p:cNvSpPr txBox="1">
            <a:spLocks noChangeArrowheads="1"/>
          </p:cNvSpPr>
          <p:nvPr/>
        </p:nvSpPr>
        <p:spPr bwMode="auto">
          <a:xfrm>
            <a:off x="180982" y="2323608"/>
            <a:ext cx="38108974" cy="352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685800" eaLnBrk="0" hangingPunct="0">
              <a:defRPr sz="8600">
                <a:solidFill>
                  <a:schemeClr val="tx1"/>
                </a:solidFill>
                <a:latin typeface="Arial" charset="0"/>
                <a:ea typeface="ＭＳ Ｐゴシック" charset="0"/>
                <a:cs typeface="ＭＳ Ｐゴシック" charset="0"/>
              </a:defRPr>
            </a:lvl1pPr>
            <a:lvl2pPr marL="37931725" indent="-37474525" defTabSz="685800"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ctr" fontAlgn="base">
              <a:spcBef>
                <a:spcPct val="50000"/>
              </a:spcBef>
              <a:spcAft>
                <a:spcPct val="0"/>
              </a:spcAft>
            </a:pPr>
            <a:r>
              <a:rPr lang="en-US" sz="2300" b="1" i="1" dirty="0">
                <a:solidFill>
                  <a:srgbClr val="FFFFFF"/>
                </a:solidFill>
              </a:rPr>
              <a:t>University of California, San Francisco</a:t>
            </a:r>
          </a:p>
        </p:txBody>
      </p:sp>
      <p:grpSp>
        <p:nvGrpSpPr>
          <p:cNvPr id="12" name="Group 11"/>
          <p:cNvGrpSpPr/>
          <p:nvPr/>
        </p:nvGrpSpPr>
        <p:grpSpPr>
          <a:xfrm>
            <a:off x="13212998" y="3360420"/>
            <a:ext cx="11914216" cy="28506473"/>
            <a:chOff x="13842188" y="3520440"/>
            <a:chExt cx="12481560" cy="29863924"/>
          </a:xfrm>
        </p:grpSpPr>
        <p:sp>
          <p:nvSpPr>
            <p:cNvPr id="14346" name="Text Box 299"/>
            <p:cNvSpPr txBox="1">
              <a:spLocks noChangeArrowheads="1"/>
            </p:cNvSpPr>
            <p:nvPr/>
          </p:nvSpPr>
          <p:spPr bwMode="auto">
            <a:xfrm>
              <a:off x="13842188" y="4840308"/>
              <a:ext cx="12481560" cy="28544056"/>
            </a:xfrm>
            <a:prstGeom prst="rect">
              <a:avLst/>
            </a:prstGeom>
            <a:solidFill>
              <a:schemeClr val="bg1"/>
            </a:solidFill>
            <a:ln w="9525">
              <a:solidFill>
                <a:schemeClr val="tx1"/>
              </a:solidFill>
              <a:miter lim="800000"/>
              <a:headEnd/>
              <a:tailEnd/>
            </a:ln>
          </p:spPr>
          <p:txBody>
            <a:bodyPr lIns="457200" tIns="502920" rIns="457200" bIns="502920">
              <a:noAutofit/>
            </a:bodyPr>
            <a:lstStyle>
              <a:lvl1pPr defTabSz="4389438" eaLnBrk="0" hangingPunct="0">
                <a:defRPr sz="8600">
                  <a:solidFill>
                    <a:schemeClr val="tx1"/>
                  </a:solidFill>
                  <a:latin typeface="Arial" charset="0"/>
                  <a:ea typeface="ＭＳ Ｐゴシック" charset="0"/>
                  <a:cs typeface="ＭＳ Ｐゴシック" charset="0"/>
                </a:defRPr>
              </a:lvl1pPr>
              <a:lvl2pPr marL="37931725" indent="-37474525" defTabSz="438943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marL="17456" indent="436397" algn="just"/>
              <a:r>
                <a:rPr lang="en-US" sz="2300" dirty="0"/>
                <a:t>UCSF Chimera is a tool for the interactive visualization and analysis of molecular structures and related data, such as density maps, </a:t>
              </a:r>
              <a:r>
                <a:rPr lang="en-US" sz="2300" dirty="0" err="1"/>
                <a:t>supramolecular</a:t>
              </a:r>
              <a:r>
                <a:rPr lang="en-US" sz="2300" dirty="0"/>
                <a:t> assemblies, sequence alignments, docking results, trajectories, and conformational ensembles</a:t>
              </a:r>
              <a:r>
                <a:rPr lang="en-US" sz="2300" i="1" dirty="0"/>
                <a:t>.  </a:t>
              </a:r>
              <a:r>
                <a:rPr lang="en-US" sz="2300" dirty="0"/>
                <a:t>High-quality images and animations can be generated.  Chimera includes complete documentation and several tutorials and can be downloaded free of charge for academic, government, non-profit, and personal use.  Chimera is developed by the Resource for Biocomputing, Visualization, and Informatics, with </a:t>
              </a:r>
              <a:r>
                <a:rPr lang="en-US" sz="2300"/>
                <a:t>support from </a:t>
              </a:r>
              <a:r>
                <a:rPr lang="en-US" sz="2300" dirty="0"/>
                <a:t>the National Institutes of Health (NIGMS P41-GM103311).</a:t>
              </a:r>
              <a:endParaRPr lang="en-US" sz="2300" i="1" dirty="0"/>
            </a:p>
            <a:p>
              <a:pPr marL="17456" indent="436397" algn="just"/>
              <a:r>
                <a:rPr lang="en-US" sz="2300" dirty="0"/>
                <a:t>Here are some example images showing a few of Chimera’s capabilities:</a:t>
              </a:r>
              <a:endParaRPr lang="en-US" sz="2300" dirty="0"/>
            </a:p>
          </p:txBody>
        </p:sp>
        <p:sp>
          <p:nvSpPr>
            <p:cNvPr id="14347" name="Rectangle 300"/>
            <p:cNvSpPr>
              <a:spLocks noChangeArrowheads="1"/>
            </p:cNvSpPr>
            <p:nvPr/>
          </p:nvSpPr>
          <p:spPr bwMode="auto">
            <a:xfrm>
              <a:off x="15470022" y="3520440"/>
              <a:ext cx="9235834" cy="1115568"/>
            </a:xfrm>
            <a:prstGeom prst="rect">
              <a:avLst/>
            </a:prstGeom>
            <a:gradFill rotWithShape="1">
              <a:gsLst>
                <a:gs pos="0">
                  <a:srgbClr val="FFFFCC"/>
                </a:gs>
                <a:gs pos="100000">
                  <a:srgbClr val="76765E"/>
                </a:gs>
              </a:gsLst>
              <a:lin ang="0" scaled="1"/>
            </a:gradFill>
            <a:ln w="9525">
              <a:solidFill>
                <a:schemeClr val="tx1"/>
              </a:solidFill>
              <a:miter lim="800000"/>
              <a:headEnd/>
              <a:tailEnd/>
            </a:ln>
          </p:spPr>
          <p:txBody>
            <a:bodyPr wrap="none" anchor="ctr"/>
            <a:lstStyle/>
            <a:p>
              <a:pPr algn="ctr" defTabSz="872795" fontAlgn="base">
                <a:spcBef>
                  <a:spcPct val="0"/>
                </a:spcBef>
                <a:spcAft>
                  <a:spcPct val="0"/>
                </a:spcAft>
              </a:pPr>
              <a:r>
                <a:rPr lang="en-US" sz="5700" b="1" dirty="0">
                  <a:solidFill>
                    <a:srgbClr val="000000"/>
                  </a:solidFill>
                  <a:latin typeface="Stone Sans ITC TT-Semi"/>
                  <a:ea typeface="ＭＳ Ｐゴシック" charset="0"/>
                  <a:cs typeface="Stone Sans ITC TT-Semi"/>
                </a:rPr>
                <a:t>What is Chimera?</a:t>
              </a:r>
              <a:endParaRPr lang="en-US" sz="5700" b="1" dirty="0">
                <a:solidFill>
                  <a:srgbClr val="000000"/>
                </a:solidFill>
                <a:latin typeface="Stone Sans ITC TT-Semi"/>
                <a:ea typeface="ＭＳ Ｐゴシック" charset="0"/>
                <a:cs typeface="Stone Sans ITC TT-Semi"/>
              </a:endParaRPr>
            </a:p>
          </p:txBody>
        </p:sp>
      </p:grpSp>
      <p:grpSp>
        <p:nvGrpSpPr>
          <p:cNvPr id="14362" name="Group 14361"/>
          <p:cNvGrpSpPr/>
          <p:nvPr/>
        </p:nvGrpSpPr>
        <p:grpSpPr>
          <a:xfrm>
            <a:off x="25874225" y="3360420"/>
            <a:ext cx="11914216" cy="8071312"/>
            <a:chOff x="27106331" y="3520440"/>
            <a:chExt cx="12481560" cy="7449333"/>
          </a:xfrm>
        </p:grpSpPr>
        <p:sp>
          <p:nvSpPr>
            <p:cNvPr id="14348" name="Rectangle 302"/>
            <p:cNvSpPr>
              <a:spLocks noChangeArrowheads="1"/>
            </p:cNvSpPr>
            <p:nvPr/>
          </p:nvSpPr>
          <p:spPr bwMode="auto">
            <a:xfrm>
              <a:off x="29608272" y="3520440"/>
              <a:ext cx="7473950" cy="1117600"/>
            </a:xfrm>
            <a:prstGeom prst="rect">
              <a:avLst/>
            </a:prstGeom>
            <a:gradFill rotWithShape="1">
              <a:gsLst>
                <a:gs pos="0">
                  <a:srgbClr val="FFFFCC"/>
                </a:gs>
                <a:gs pos="100000">
                  <a:srgbClr val="76765E"/>
                </a:gs>
              </a:gsLst>
              <a:lin ang="0" scaled="1"/>
            </a:gradFill>
            <a:ln w="9525">
              <a:solidFill>
                <a:schemeClr val="tx1"/>
              </a:solidFill>
              <a:miter lim="800000"/>
              <a:headEnd/>
              <a:tailEnd/>
            </a:ln>
          </p:spPr>
          <p:txBody>
            <a:bodyPr wrap="none" anchor="ctr"/>
            <a:lstStyle/>
            <a:p>
              <a:pPr algn="ctr" defTabSz="872795" fontAlgn="base">
                <a:spcBef>
                  <a:spcPct val="0"/>
                </a:spcBef>
                <a:spcAft>
                  <a:spcPct val="0"/>
                </a:spcAft>
              </a:pPr>
              <a:r>
                <a:rPr lang="en-US" sz="5700" b="1" dirty="0">
                  <a:solidFill>
                    <a:srgbClr val="000000"/>
                  </a:solidFill>
                  <a:latin typeface="Stone Sans ITC TT-Semi"/>
                  <a:ea typeface="ＭＳ Ｐゴシック" charset="0"/>
                  <a:cs typeface="Stone Sans ITC TT-Semi"/>
                </a:rPr>
                <a:t>Web Services</a:t>
              </a:r>
              <a:endParaRPr lang="en-US" sz="5700" b="1" dirty="0">
                <a:solidFill>
                  <a:srgbClr val="000000"/>
                </a:solidFill>
                <a:latin typeface="Stone Sans ITC TT-Semi"/>
                <a:ea typeface="ＭＳ Ｐゴシック" charset="0"/>
                <a:cs typeface="Stone Sans ITC TT-Semi"/>
              </a:endParaRPr>
            </a:p>
          </p:txBody>
        </p:sp>
        <p:sp>
          <p:nvSpPr>
            <p:cNvPr id="14349" name="Text Box 306"/>
            <p:cNvSpPr txBox="1">
              <a:spLocks noChangeArrowheads="1"/>
            </p:cNvSpPr>
            <p:nvPr/>
          </p:nvSpPr>
          <p:spPr bwMode="auto">
            <a:xfrm>
              <a:off x="27106331" y="4837175"/>
              <a:ext cx="12481560" cy="6132598"/>
            </a:xfrm>
            <a:prstGeom prst="rect">
              <a:avLst/>
            </a:prstGeom>
            <a:solidFill>
              <a:schemeClr val="bg1"/>
            </a:solidFill>
            <a:ln w="9525">
              <a:solidFill>
                <a:schemeClr val="tx1"/>
              </a:solidFill>
              <a:miter lim="800000"/>
              <a:headEnd/>
              <a:tailEnd/>
            </a:ln>
          </p:spPr>
          <p:txBody>
            <a:bodyPr lIns="457200" tIns="502920" rIns="457200" bIns="502920"/>
            <a:lstStyle>
              <a:lvl1pPr indent="355600" defTabSz="4389438" eaLnBrk="0" hangingPunct="0">
                <a:defRPr sz="8600">
                  <a:solidFill>
                    <a:schemeClr val="tx1"/>
                  </a:solidFill>
                  <a:latin typeface="Arial" charset="0"/>
                  <a:ea typeface="ＭＳ Ｐゴシック" charset="0"/>
                  <a:cs typeface="ＭＳ Ｐゴシック" charset="0"/>
                </a:defRPr>
              </a:lvl1pPr>
              <a:lvl2pPr marL="37931725" indent="-37474525" defTabSz="438943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just" eaLnBrk="1" fontAlgn="base" hangingPunct="1">
                <a:spcBef>
                  <a:spcPct val="0"/>
                </a:spcBef>
                <a:spcAft>
                  <a:spcPct val="0"/>
                </a:spcAft>
              </a:pPr>
              <a:r>
                <a:rPr lang="en-US" sz="2300" dirty="0">
                  <a:solidFill>
                    <a:srgbClr val="000000"/>
                  </a:solidFill>
                </a:rPr>
                <a:t>Our Resource for Biocomputing, Visualization, and Informatics (RBVI) has a long history of successful collaborations with other “P41” Centers that have led to the development of powerful features in Chimera.  Recent collaboration with the National Biomedical Computation Resource (NBCR) has resulted in the development of interfaces to several web services hosted at the NBCR, namely </a:t>
              </a:r>
              <a:r>
                <a:rPr lang="en-US" sz="2300" b="1" dirty="0">
                  <a:solidFill>
                    <a:srgbClr val="000000"/>
                  </a:solidFill>
                </a:rPr>
                <a:t>APBS</a:t>
              </a:r>
              <a:r>
                <a:rPr lang="en-US" sz="2300" dirty="0">
                  <a:solidFill>
                    <a:srgbClr val="000000"/>
                  </a:solidFill>
                </a:rPr>
                <a:t> for computing electrostatic potential maps by solving the Poisson-Boltzmann equation, </a:t>
              </a:r>
              <a:r>
                <a:rPr lang="en-US" sz="2300" b="1" dirty="0">
                  <a:solidFill>
                    <a:srgbClr val="000000"/>
                  </a:solidFill>
                </a:rPr>
                <a:t>PDB2PQR</a:t>
              </a:r>
              <a:r>
                <a:rPr lang="en-US" sz="2300" dirty="0">
                  <a:solidFill>
                    <a:srgbClr val="000000"/>
                  </a:solidFill>
                </a:rPr>
                <a:t> for assigning partial charges to atoms contained in a Protein Data Bank (PDB) file, and </a:t>
              </a:r>
              <a:r>
                <a:rPr lang="en-US" sz="2300" b="1" dirty="0" err="1">
                  <a:solidFill>
                    <a:srgbClr val="000000"/>
                  </a:solidFill>
                </a:rPr>
                <a:t>AutoDock</a:t>
              </a:r>
              <a:r>
                <a:rPr lang="en-US" sz="2300" b="1" dirty="0">
                  <a:solidFill>
                    <a:srgbClr val="000000"/>
                  </a:solidFill>
                </a:rPr>
                <a:t> </a:t>
              </a:r>
              <a:r>
                <a:rPr lang="en-US" sz="2300" b="1" dirty="0" err="1">
                  <a:solidFill>
                    <a:srgbClr val="000000"/>
                  </a:solidFill>
                </a:rPr>
                <a:t>Vina</a:t>
              </a:r>
              <a:r>
                <a:rPr lang="en-US" sz="2300" dirty="0">
                  <a:solidFill>
                    <a:srgbClr val="000000"/>
                  </a:solidFill>
                </a:rPr>
                <a:t> </a:t>
              </a:r>
              <a:r>
                <a:rPr lang="en-US" sz="2300" dirty="0">
                  <a:solidFill>
                    <a:srgbClr val="000000"/>
                  </a:solidFill>
                </a:rPr>
                <a:t>for docking ligands to a protein target.</a:t>
              </a:r>
            </a:p>
            <a:p>
              <a:pPr algn="just" eaLnBrk="1" fontAlgn="base" hangingPunct="1">
                <a:spcBef>
                  <a:spcPct val="0"/>
                </a:spcBef>
                <a:spcAft>
                  <a:spcPct val="0"/>
                </a:spcAft>
              </a:pPr>
              <a:r>
                <a:rPr lang="en-US" sz="2300" dirty="0">
                  <a:solidFill>
                    <a:srgbClr val="000000"/>
                  </a:solidFill>
                </a:rPr>
                <a:t>Chimera already had the ability to access web services hosted by the RBVI itself, such as running BLAST against the PDB or running a MODELLER comparative modeling job, so much of the infrastructure for implementing the NBCR interfaces was already in place.  Also, therefore, all the user-visible features of the RBVI web services, such as cancelling running jobs or picking up web-service results in later invocations of Chimera, naturally extended to the NBCR web services.</a:t>
              </a:r>
            </a:p>
            <a:p>
              <a:pPr algn="just" eaLnBrk="1" fontAlgn="base" hangingPunct="1">
                <a:spcBef>
                  <a:spcPct val="0"/>
                </a:spcBef>
                <a:spcAft>
                  <a:spcPct val="0"/>
                </a:spcAft>
              </a:pPr>
              <a:r>
                <a:rPr lang="en-US" sz="2300" dirty="0">
                  <a:solidFill>
                    <a:srgbClr val="000000"/>
                  </a:solidFill>
                </a:rPr>
                <a:t>If the user chooses to install locally any of the programs used by the NBCR web services, the corresponding Chimera tool can be configured to use the local installation instead of the web service.</a:t>
              </a:r>
              <a:endParaRPr lang="en-US" sz="2300" dirty="0">
                <a:solidFill>
                  <a:srgbClr val="000000"/>
                </a:solidFill>
              </a:endParaRPr>
            </a:p>
          </p:txBody>
        </p:sp>
      </p:grpSp>
      <p:pic>
        <p:nvPicPr>
          <p:cNvPr id="50" name="Picture 6" descr="RBVI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83" y="437095"/>
            <a:ext cx="5923086" cy="2307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8" descr="UCSF_Logo_Onl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02497" y="661862"/>
            <a:ext cx="257175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 name="Picture 4" descr="RBVI_logo-long-bi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45789" y="32471717"/>
            <a:ext cx="378142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13515295" y="32891961"/>
            <a:ext cx="6472658" cy="1501352"/>
            <a:chOff x="10533382" y="38265286"/>
            <a:chExt cx="6780880" cy="1572845"/>
          </a:xfrm>
        </p:grpSpPr>
        <p:sp>
          <p:nvSpPr>
            <p:cNvPr id="3" name="TextBox 2"/>
            <p:cNvSpPr txBox="1"/>
            <p:nvPr/>
          </p:nvSpPr>
          <p:spPr>
            <a:xfrm>
              <a:off x="11952275" y="38454922"/>
              <a:ext cx="5361987" cy="1096271"/>
            </a:xfrm>
            <a:prstGeom prst="rect">
              <a:avLst/>
            </a:prstGeom>
            <a:noFill/>
          </p:spPr>
          <p:txBody>
            <a:bodyPr wrap="square" rtlCol="0">
              <a:spAutoFit/>
            </a:bodyPr>
            <a:lstStyle/>
            <a:p>
              <a:r>
                <a:rPr lang="en-US" sz="3100" dirty="0">
                  <a:solidFill>
                    <a:srgbClr val="041D49"/>
                  </a:solidFill>
                  <a:latin typeface="Geneva"/>
                  <a:cs typeface="Geneva"/>
                </a:rPr>
                <a:t>National Institute of</a:t>
              </a:r>
            </a:p>
            <a:p>
              <a:r>
                <a:rPr lang="en-US" sz="3100" dirty="0">
                  <a:solidFill>
                    <a:srgbClr val="041D49"/>
                  </a:solidFill>
                  <a:latin typeface="Geneva"/>
                  <a:cs typeface="Geneva"/>
                </a:rPr>
                <a:t>General Medical Sciences</a:t>
              </a:r>
              <a:endParaRPr lang="en-US" sz="3100" dirty="0">
                <a:solidFill>
                  <a:srgbClr val="041D49"/>
                </a:solidFill>
                <a:latin typeface="Geneva"/>
                <a:cs typeface="Geneva"/>
              </a:endParaRPr>
            </a:p>
          </p:txBody>
        </p:sp>
        <p:pic>
          <p:nvPicPr>
            <p:cNvPr id="4" name="Picture 3" descr="50th_logoname.png"/>
            <p:cNvPicPr>
              <a:picLocks noChangeAspect="1"/>
            </p:cNvPicPr>
            <p:nvPr/>
          </p:nvPicPr>
          <p:blipFill rotWithShape="1">
            <a:blip r:embed="rId6">
              <a:extLst>
                <a:ext uri="{28A0092B-C50C-407E-A947-70E740481C1C}">
                  <a14:useLocalDpi xmlns:a14="http://schemas.microsoft.com/office/drawing/2010/main" val="0"/>
                </a:ext>
              </a:extLst>
            </a:blip>
            <a:srcRect l="40035" t="26499" r="27855" b="39458"/>
            <a:stretch/>
          </p:blipFill>
          <p:spPr>
            <a:xfrm>
              <a:off x="10533382" y="38265286"/>
              <a:ext cx="1483479" cy="1572845"/>
            </a:xfrm>
            <a:prstGeom prst="rect">
              <a:avLst/>
            </a:prstGeom>
          </p:spPr>
        </p:pic>
      </p:grpSp>
      <p:sp>
        <p:nvSpPr>
          <p:cNvPr id="5" name="Rectangle 4"/>
          <p:cNvSpPr/>
          <p:nvPr/>
        </p:nvSpPr>
        <p:spPr bwMode="auto">
          <a:xfrm>
            <a:off x="9601202" y="36411655"/>
            <a:ext cx="634998" cy="193347"/>
          </a:xfrm>
          <a:prstGeom prst="rect">
            <a:avLst/>
          </a:prstGeom>
          <a:solidFill>
            <a:srgbClr val="B3B3E6"/>
          </a:solidFill>
          <a:ln w="9525" cap="flat" cmpd="sng" algn="ctr">
            <a:noFill/>
            <a:prstDash val="solid"/>
            <a:round/>
            <a:headEnd type="none" w="med" len="med"/>
            <a:tailEnd type="none" w="med" len="med"/>
          </a:ln>
          <a:effectLst/>
        </p:spPr>
        <p:txBody>
          <a:bodyPr vert="horz" wrap="square" lIns="87279" tIns="43640" rIns="87279" bIns="43640" numCol="1" rtlCol="0" anchor="t" anchorCtr="0" compatLnSpc="1">
            <a:prstTxWarp prst="textNoShape">
              <a:avLst/>
            </a:prstTxWarp>
          </a:bodyPr>
          <a:lstStyle/>
          <a:p>
            <a:pPr defTabSz="4189719" fontAlgn="base">
              <a:spcBef>
                <a:spcPct val="0"/>
              </a:spcBef>
              <a:spcAft>
                <a:spcPct val="0"/>
              </a:spcAft>
            </a:pPr>
            <a:endParaRPr lang="en-US">
              <a:latin typeface="Arial" charset="0"/>
            </a:endParaRPr>
          </a:p>
        </p:txBody>
      </p:sp>
      <p:sp>
        <p:nvSpPr>
          <p:cNvPr id="25" name="TextBox 24"/>
          <p:cNvSpPr txBox="1"/>
          <p:nvPr/>
        </p:nvSpPr>
        <p:spPr>
          <a:xfrm>
            <a:off x="13212997" y="35024293"/>
            <a:ext cx="12293221" cy="381923"/>
          </a:xfrm>
          <a:prstGeom prst="rect">
            <a:avLst/>
          </a:prstGeom>
          <a:noFill/>
        </p:spPr>
        <p:txBody>
          <a:bodyPr wrap="square" lIns="87279" tIns="43640" rIns="87279" bIns="43640" rtlCol="0">
            <a:spAutoFit/>
          </a:bodyPr>
          <a:lstStyle/>
          <a:p>
            <a:r>
              <a:rPr lang="en-US" sz="1900" dirty="0"/>
              <a:t>* </a:t>
            </a:r>
            <a:r>
              <a:rPr lang="en-US" sz="1900" dirty="0">
                <a:solidFill>
                  <a:srgbClr val="000000"/>
                </a:solidFill>
              </a:rPr>
              <a:t>The the RBVI is supported by the NIH </a:t>
            </a:r>
            <a:r>
              <a:rPr lang="en-US" sz="1900" dirty="0">
                <a:solidFill>
                  <a:srgbClr val="000000"/>
                </a:solidFill>
              </a:rPr>
              <a:t>National </a:t>
            </a:r>
            <a:r>
              <a:rPr lang="en-US" sz="1900" dirty="0">
                <a:solidFill>
                  <a:srgbClr val="000000"/>
                </a:solidFill>
              </a:rPr>
              <a:t>Institute of General Medical </a:t>
            </a:r>
            <a:r>
              <a:rPr lang="en-US" sz="1900" dirty="0">
                <a:solidFill>
                  <a:srgbClr val="000000"/>
                </a:solidFill>
              </a:rPr>
              <a:t>Sciences, grant P41</a:t>
            </a:r>
            <a:r>
              <a:rPr lang="en-US" sz="1900" dirty="0">
                <a:solidFill>
                  <a:srgbClr val="000000"/>
                </a:solidFill>
              </a:rPr>
              <a:t>-</a:t>
            </a:r>
            <a:r>
              <a:rPr lang="en-US" sz="1900" dirty="0">
                <a:solidFill>
                  <a:srgbClr val="000000"/>
                </a:solidFill>
              </a:rPr>
              <a:t>GM103311.</a:t>
            </a:r>
            <a:endParaRPr lang="en-US" sz="1900" dirty="0"/>
          </a:p>
        </p:txBody>
      </p:sp>
      <p:pic>
        <p:nvPicPr>
          <p:cNvPr id="16" name="Picture 15" descr="fieldlines_2sod_larg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511507" y="8534400"/>
            <a:ext cx="6328064" cy="6328064"/>
          </a:xfrm>
          <a:prstGeom prst="rect">
            <a:avLst/>
          </a:prstGeom>
          <a:effectLst/>
        </p:spPr>
      </p:pic>
      <p:pic>
        <p:nvPicPr>
          <p:cNvPr id="18" name="Picture 17" descr="1aon-esp-large.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87953" y="8534400"/>
            <a:ext cx="4818820" cy="6328064"/>
          </a:xfrm>
          <a:prstGeom prst="rect">
            <a:avLst/>
          </a:prstGeom>
        </p:spPr>
      </p:pic>
      <p:sp>
        <p:nvSpPr>
          <p:cNvPr id="19" name="TextBox 18"/>
          <p:cNvSpPr txBox="1"/>
          <p:nvPr/>
        </p:nvSpPr>
        <p:spPr>
          <a:xfrm>
            <a:off x="13511507" y="14922965"/>
            <a:ext cx="6328064" cy="352544"/>
          </a:xfrm>
          <a:prstGeom prst="rect">
            <a:avLst/>
          </a:prstGeom>
          <a:noFill/>
        </p:spPr>
        <p:txBody>
          <a:bodyPr wrap="square" lIns="87279" tIns="43640" rIns="87279" bIns="43640" rtlCol="0">
            <a:spAutoFit/>
          </a:bodyPr>
          <a:lstStyle/>
          <a:p>
            <a:pPr algn="ctr"/>
            <a:r>
              <a:rPr lang="en-US" sz="1700" dirty="0">
                <a:latin typeface="Arno Pro Caption"/>
                <a:cs typeface="Arno Pro Caption"/>
              </a:rPr>
              <a:t>Electric field lines of copper zinc superoxide dismutase (</a:t>
            </a:r>
            <a:r>
              <a:rPr lang="en-US" sz="1700" dirty="0">
                <a:latin typeface="Arno Pro Caption"/>
                <a:cs typeface="Arno Pro Caption"/>
              </a:rPr>
              <a:t>PDB 2sod)</a:t>
            </a:r>
            <a:endParaRPr lang="en-US" sz="1700" dirty="0">
              <a:latin typeface="Arno Pro Caption"/>
              <a:cs typeface="Arno Pro Caption"/>
            </a:endParaRPr>
          </a:p>
        </p:txBody>
      </p:sp>
      <p:pic>
        <p:nvPicPr>
          <p:cNvPr id="21" name="Picture 20" descr="pocket_2zcp.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974618" y="23164831"/>
            <a:ext cx="6594764" cy="8001000"/>
          </a:xfrm>
          <a:prstGeom prst="rect">
            <a:avLst/>
          </a:prstGeom>
          <a:effectLst>
            <a:softEdge rad="50800"/>
          </a:effectLst>
        </p:spPr>
      </p:pic>
      <p:pic>
        <p:nvPicPr>
          <p:cNvPr id="26" name="Picture 25" descr="clip_emd1336.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281930" y="15343593"/>
            <a:ext cx="9528464" cy="5928014"/>
          </a:xfrm>
          <a:prstGeom prst="rect">
            <a:avLst/>
          </a:prstGeom>
        </p:spPr>
      </p:pic>
      <p:sp>
        <p:nvSpPr>
          <p:cNvPr id="20" name="TextBox 19"/>
          <p:cNvSpPr txBox="1"/>
          <p:nvPr/>
        </p:nvSpPr>
        <p:spPr>
          <a:xfrm>
            <a:off x="19987952" y="14922965"/>
            <a:ext cx="4818821" cy="1145769"/>
          </a:xfrm>
          <a:prstGeom prst="rect">
            <a:avLst/>
          </a:prstGeom>
          <a:noFill/>
        </p:spPr>
        <p:txBody>
          <a:bodyPr wrap="square" lIns="87279" tIns="43640" rIns="87279" bIns="43640" rtlCol="0">
            <a:spAutoFit/>
          </a:bodyPr>
          <a:lstStyle/>
          <a:p>
            <a:pPr algn="just"/>
            <a:r>
              <a:rPr lang="en-US" sz="1700" dirty="0" err="1">
                <a:latin typeface="Arno Pro Caption"/>
                <a:cs typeface="Arno Pro Caption"/>
              </a:rPr>
              <a:t>Coulombic</a:t>
            </a:r>
            <a:r>
              <a:rPr lang="en-US" sz="1700" dirty="0">
                <a:latin typeface="Arno Pro Caption"/>
                <a:cs typeface="Arno Pro Caption"/>
              </a:rPr>
              <a:t> electrostatic potential of </a:t>
            </a:r>
            <a:r>
              <a:rPr lang="en-US" sz="1700" dirty="0" err="1">
                <a:latin typeface="Arno Pro Caption"/>
                <a:cs typeface="Arno Pro Caption"/>
              </a:rPr>
              <a:t>GroEL-GroES</a:t>
            </a:r>
            <a:r>
              <a:rPr lang="en-US" sz="1700" dirty="0">
                <a:latin typeface="Arno Pro Caption"/>
                <a:cs typeface="Arno Pro Caption"/>
              </a:rPr>
              <a:t> </a:t>
            </a:r>
            <a:r>
              <a:rPr lang="en-US" sz="1700" dirty="0" err="1">
                <a:latin typeface="Arno Pro Caption"/>
                <a:cs typeface="Arno Pro Caption"/>
              </a:rPr>
              <a:t>chaperonin</a:t>
            </a:r>
            <a:r>
              <a:rPr lang="en-US" sz="1700" dirty="0">
                <a:latin typeface="Arno Pro Caption"/>
                <a:cs typeface="Arno Pro Caption"/>
              </a:rPr>
              <a:t> </a:t>
            </a:r>
            <a:r>
              <a:rPr lang="en-US" sz="1700" dirty="0">
                <a:latin typeface="Arno Pro Caption"/>
                <a:cs typeface="Arno Pro Caption"/>
              </a:rPr>
              <a:t>complex</a:t>
            </a:r>
            <a:r>
              <a:rPr lang="en-US" sz="1700" dirty="0">
                <a:latin typeface="Arno Pro Caption"/>
                <a:cs typeface="Arno Pro Caption"/>
              </a:rPr>
              <a:t>. One of the 21 subunits is colored yellow. Electrostatic potential of -10 </a:t>
            </a:r>
            <a:r>
              <a:rPr lang="en-US" sz="1700" dirty="0" err="1">
                <a:latin typeface="Arno Pro Caption"/>
                <a:cs typeface="Arno Pro Caption"/>
              </a:rPr>
              <a:t>kT</a:t>
            </a:r>
            <a:r>
              <a:rPr lang="en-US" sz="1700" dirty="0">
                <a:latin typeface="Arno Pro Caption"/>
                <a:cs typeface="Arno Pro Caption"/>
              </a:rPr>
              <a:t>/e is red, 0 </a:t>
            </a:r>
            <a:r>
              <a:rPr lang="en-US" sz="1700" dirty="0" err="1">
                <a:latin typeface="Arno Pro Caption"/>
                <a:cs typeface="Arno Pro Caption"/>
              </a:rPr>
              <a:t>kT</a:t>
            </a:r>
            <a:r>
              <a:rPr lang="en-US" sz="1700" dirty="0">
                <a:latin typeface="Arno Pro Caption"/>
                <a:cs typeface="Arno Pro Caption"/>
              </a:rPr>
              <a:t>/e is white, 10 </a:t>
            </a:r>
            <a:r>
              <a:rPr lang="en-US" sz="1700" dirty="0" err="1">
                <a:latin typeface="Arno Pro Caption"/>
                <a:cs typeface="Arno Pro Caption"/>
              </a:rPr>
              <a:t>kT</a:t>
            </a:r>
            <a:r>
              <a:rPr lang="en-US" sz="1700" dirty="0">
                <a:latin typeface="Arno Pro Caption"/>
                <a:cs typeface="Arno Pro Caption"/>
              </a:rPr>
              <a:t>/e is blue.</a:t>
            </a:r>
            <a:endParaRPr lang="en-US" sz="1700" u="sng" dirty="0">
              <a:latin typeface="Arno Pro Caption"/>
              <a:cs typeface="Arno Pro Caption"/>
            </a:endParaRPr>
          </a:p>
        </p:txBody>
      </p:sp>
      <p:sp>
        <p:nvSpPr>
          <p:cNvPr id="27" name="TextBox 26"/>
          <p:cNvSpPr txBox="1"/>
          <p:nvPr/>
        </p:nvSpPr>
        <p:spPr>
          <a:xfrm>
            <a:off x="14417964" y="21282863"/>
            <a:ext cx="9520382" cy="1674585"/>
          </a:xfrm>
          <a:prstGeom prst="rect">
            <a:avLst/>
          </a:prstGeom>
          <a:noFill/>
        </p:spPr>
        <p:txBody>
          <a:bodyPr wrap="square" lIns="87279" tIns="43640" rIns="87279" bIns="43640" rtlCol="0">
            <a:spAutoFit/>
          </a:bodyPr>
          <a:lstStyle/>
          <a:p>
            <a:r>
              <a:rPr lang="en-US" sz="1700" dirty="0">
                <a:latin typeface="Arno Pro Caption"/>
                <a:cs typeface="Arno Pro Caption"/>
              </a:rPr>
              <a:t>Phage K1E infects E. coli. The virus has a portal at one of the icosahedral 5-fold symmetry axes through which the virus injects the DNA into the host cell. The viral double-stranded DNA is wound inside the virus like a plumbing snake. The image shows an electron microscopy map of the virus and a copy where the density outside a sphere has been cut away removing the protein coat so that the DNA can be seen. The pink regions are where the sphere cut through density. The map had 5-fold symmetry imposed so the spiraling cords of density represent a smeared image of the DNA packaging.</a:t>
            </a:r>
          </a:p>
        </p:txBody>
      </p:sp>
      <p:sp>
        <p:nvSpPr>
          <p:cNvPr id="28" name="TextBox 27"/>
          <p:cNvSpPr txBox="1"/>
          <p:nvPr/>
        </p:nvSpPr>
        <p:spPr>
          <a:xfrm>
            <a:off x="20705618" y="24096980"/>
            <a:ext cx="4101155" cy="1134573"/>
          </a:xfrm>
          <a:prstGeom prst="rect">
            <a:avLst/>
          </a:prstGeom>
          <a:noFill/>
        </p:spPr>
        <p:txBody>
          <a:bodyPr wrap="square" lIns="87279" tIns="43640" rIns="87279" bIns="43640" rtlCol="0">
            <a:spAutoFit/>
          </a:bodyPr>
          <a:lstStyle/>
          <a:p>
            <a:pPr algn="just"/>
            <a:r>
              <a:rPr lang="en-US" sz="1700" dirty="0">
                <a:latin typeface="Arno Pro Caption"/>
                <a:cs typeface="Arno Pro Caption"/>
              </a:rPr>
              <a:t>Binding pocket of </a:t>
            </a:r>
            <a:r>
              <a:rPr lang="en-US" sz="1700" dirty="0" err="1">
                <a:latin typeface="Arno Pro Caption"/>
                <a:cs typeface="Arno Pro Caption"/>
              </a:rPr>
              <a:t>dehydrosqualene</a:t>
            </a:r>
            <a:r>
              <a:rPr lang="en-US" sz="1700" dirty="0">
                <a:latin typeface="Arno Pro Caption"/>
                <a:cs typeface="Arno Pro Caption"/>
              </a:rPr>
              <a:t> synthase from Staphylococcus </a:t>
            </a:r>
            <a:r>
              <a:rPr lang="en-US" sz="1700" dirty="0" err="1">
                <a:latin typeface="Arno Pro Caption"/>
                <a:cs typeface="Arno Pro Caption"/>
              </a:rPr>
              <a:t>aureus</a:t>
            </a:r>
            <a:r>
              <a:rPr lang="en-US" sz="1700" dirty="0">
                <a:latin typeface="Arno Pro Caption"/>
                <a:cs typeface="Arno Pro Caption"/>
              </a:rPr>
              <a:t> with an inhibitor </a:t>
            </a:r>
            <a:r>
              <a:rPr lang="en-US" sz="1700" dirty="0" err="1">
                <a:latin typeface="Arno Pro Caption"/>
                <a:cs typeface="Arno Pro Caption"/>
              </a:rPr>
              <a:t>farnesyl</a:t>
            </a:r>
            <a:r>
              <a:rPr lang="en-US" sz="1700" dirty="0">
                <a:latin typeface="Arno Pro Caption"/>
                <a:cs typeface="Arno Pro Caption"/>
              </a:rPr>
              <a:t> </a:t>
            </a:r>
            <a:r>
              <a:rPr lang="en-US" sz="1700" dirty="0" err="1">
                <a:latin typeface="Arno Pro Caption"/>
                <a:cs typeface="Arno Pro Caption"/>
              </a:rPr>
              <a:t>thiopyrophosphate</a:t>
            </a:r>
            <a:r>
              <a:rPr lang="en-US" sz="1700" dirty="0">
                <a:latin typeface="Arno Pro Caption"/>
                <a:cs typeface="Arno Pro Caption"/>
              </a:rPr>
              <a:t> that reduces virulence in hospital acquired infections.</a:t>
            </a:r>
          </a:p>
        </p:txBody>
      </p:sp>
      <p:sp>
        <p:nvSpPr>
          <p:cNvPr id="6" name="TextBox 5"/>
          <p:cNvSpPr txBox="1"/>
          <p:nvPr/>
        </p:nvSpPr>
        <p:spPr>
          <a:xfrm>
            <a:off x="20706890" y="26434681"/>
            <a:ext cx="4101155" cy="2203400"/>
          </a:xfrm>
          <a:prstGeom prst="rect">
            <a:avLst/>
          </a:prstGeom>
          <a:noFill/>
        </p:spPr>
        <p:txBody>
          <a:bodyPr wrap="square" lIns="87279" tIns="43640" rIns="87279" bIns="43640" rtlCol="0">
            <a:spAutoFit/>
          </a:bodyPr>
          <a:lstStyle/>
          <a:p>
            <a:pPr algn="just"/>
            <a:r>
              <a:rPr lang="en-US" sz="2300" dirty="0"/>
              <a:t>Further information about Chimera, including download instructions, can be obtained from the UCSF Chimera home page: </a:t>
            </a:r>
            <a:r>
              <a:rPr lang="en-US" sz="2300" dirty="0" err="1"/>
              <a:t>www.cgl.ucsf.edu</a:t>
            </a:r>
            <a:r>
              <a:rPr lang="en-US" sz="2300" dirty="0"/>
              <a:t>/chimera</a:t>
            </a:r>
            <a:endParaRPr lang="en-US" sz="2300" dirty="0"/>
          </a:p>
        </p:txBody>
      </p:sp>
      <p:pic>
        <p:nvPicPr>
          <p:cNvPr id="7" name="Picture 6" descr="qrcode.11998128.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959387" y="28958069"/>
            <a:ext cx="1623476" cy="1623476"/>
          </a:xfrm>
          <a:prstGeom prst="rect">
            <a:avLst/>
          </a:prstGeom>
        </p:spPr>
      </p:pic>
      <p:grpSp>
        <p:nvGrpSpPr>
          <p:cNvPr id="14344" name="Group 14343"/>
          <p:cNvGrpSpPr/>
          <p:nvPr/>
        </p:nvGrpSpPr>
        <p:grpSpPr>
          <a:xfrm>
            <a:off x="533404" y="3360421"/>
            <a:ext cx="11914216" cy="9549222"/>
            <a:chOff x="558804" y="3520440"/>
            <a:chExt cx="12481560" cy="10003947"/>
          </a:xfrm>
        </p:grpSpPr>
        <p:sp>
          <p:nvSpPr>
            <p:cNvPr id="14338" name="Text Box 310"/>
            <p:cNvSpPr txBox="1">
              <a:spLocks noChangeArrowheads="1"/>
            </p:cNvSpPr>
            <p:nvPr/>
          </p:nvSpPr>
          <p:spPr bwMode="auto">
            <a:xfrm>
              <a:off x="558804" y="4837176"/>
              <a:ext cx="12481560" cy="8687211"/>
            </a:xfrm>
            <a:prstGeom prst="rect">
              <a:avLst/>
            </a:prstGeom>
            <a:solidFill>
              <a:schemeClr val="bg1"/>
            </a:solidFill>
            <a:ln w="9525">
              <a:solidFill>
                <a:schemeClr val="tx1"/>
              </a:solidFill>
              <a:miter lim="800000"/>
              <a:headEnd/>
              <a:tailEnd/>
            </a:ln>
          </p:spPr>
          <p:txBody>
            <a:bodyPr lIns="457200" tIns="411480" rIns="457200" bIns="411480">
              <a:noAutofit/>
            </a:bodyPr>
            <a:lstStyle>
              <a:lvl1pPr marL="17463" indent="355600" defTabSz="4389438" eaLnBrk="0" hangingPunct="0">
                <a:defRPr sz="8600">
                  <a:solidFill>
                    <a:schemeClr val="tx1"/>
                  </a:solidFill>
                  <a:latin typeface="Arial" charset="0"/>
                  <a:ea typeface="ＭＳ Ｐゴシック" charset="0"/>
                  <a:cs typeface="ＭＳ Ｐゴシック" charset="0"/>
                </a:defRPr>
              </a:lvl1pPr>
              <a:lvl2pPr marL="37931725" indent="-37474525" defTabSz="438943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marL="0" indent="436397" algn="just"/>
              <a:r>
                <a:rPr lang="en-US" sz="2300" dirty="0"/>
                <a:t>Animations of molecular systems can illustrate interactions that would be difficult or impossible to do with static images (</a:t>
              </a:r>
              <a:r>
                <a:rPr lang="en-US" sz="2300" i="1" dirty="0"/>
                <a:t>e.g.</a:t>
              </a:r>
              <a:r>
                <a:rPr lang="en-US" sz="2300" dirty="0"/>
                <a:t> the creation of protein by the ribosome, or the conformational changes of a protein upon ligand binding).  Chimera has long had strong capabilities for animation creation, including titling and the built-in ability to compile images into a final movie, but those capabilities required some effort to master, since the user needed to write a command script to generate </a:t>
              </a:r>
              <a:r>
                <a:rPr lang="en-US" sz="2300" dirty="0"/>
                <a:t>the animation. </a:t>
              </a:r>
              <a:r>
                <a:rPr lang="en-US" sz="2300" dirty="0"/>
                <a:t>The script-creation process also often involved many edit-and-test cycles as the user varied the number of frames recorded between commands, or how much a molecule was moved or scaled, </a:t>
              </a:r>
              <a:r>
                <a:rPr lang="en-US" sz="2300" i="1" dirty="0"/>
                <a:t>etc.</a:t>
              </a:r>
              <a:endParaRPr lang="en-US" sz="2300" dirty="0"/>
            </a:p>
            <a:p>
              <a:pPr marL="0" indent="436397" algn="just"/>
              <a:r>
                <a:rPr lang="en-US" sz="2300" dirty="0"/>
                <a:t>Our collaboration with the National Center for Macromolecular Imaging (NCMI) highlighted the shortcomings of a script-only system for animation creation.  In his role as Senior Scientific Programmer at the NCMI, Matt Dougherty works with many researchers to create animations </a:t>
              </a:r>
              <a:r>
                <a:rPr lang="en-US" sz="2300" dirty="0">
                  <a:solidFill>
                    <a:srgbClr val="000000"/>
                  </a:solidFill>
                </a:rPr>
                <a:t>for communicating results to the scientific community.  For each researcher, this may involve dozens of versions of an animation before it is completely satisfactory.  Obviously, a simpler method for animation creation would greatly facilitate this process.</a:t>
              </a:r>
            </a:p>
            <a:p>
              <a:pPr marL="0" indent="436397" algn="dist"/>
              <a:r>
                <a:rPr lang="en-US" sz="2300" dirty="0">
                  <a:solidFill>
                    <a:srgbClr val="000000"/>
                  </a:solidFill>
                </a:rPr>
                <a:t>To simplify and streamline the creation of animations, we implemented the concept of </a:t>
              </a:r>
              <a:r>
                <a:rPr lang="en-US" sz="2300" b="1" dirty="0">
                  <a:solidFill>
                    <a:srgbClr val="000000"/>
                  </a:solidFill>
                </a:rPr>
                <a:t>Scenes</a:t>
              </a:r>
              <a:r>
                <a:rPr lang="en-US" sz="2300" dirty="0">
                  <a:solidFill>
                    <a:srgbClr val="000000"/>
                  </a:solidFill>
                </a:rPr>
                <a:t> in Chimera, the composition of those scenes into a </a:t>
              </a:r>
              <a:r>
                <a:rPr lang="en-US" sz="2300" b="1" dirty="0">
                  <a:solidFill>
                    <a:srgbClr val="000000"/>
                  </a:solidFill>
                </a:rPr>
                <a:t>Timeline</a:t>
              </a:r>
              <a:r>
                <a:rPr lang="en-US" sz="2300" dirty="0">
                  <a:solidFill>
                    <a:srgbClr val="000000"/>
                  </a:solidFill>
                </a:rPr>
                <a:t> </a:t>
              </a:r>
              <a:r>
                <a:rPr lang="en-US" sz="2300" dirty="0">
                  <a:solidFill>
                    <a:srgbClr val="000000"/>
                  </a:solidFill>
                </a:rPr>
                <a:t>that</a:t>
              </a:r>
            </a:p>
          </p:txBody>
        </p:sp>
        <p:sp>
          <p:nvSpPr>
            <p:cNvPr id="14350" name="Rectangle 309"/>
            <p:cNvSpPr>
              <a:spLocks noChangeArrowheads="1"/>
            </p:cNvSpPr>
            <p:nvPr/>
          </p:nvSpPr>
          <p:spPr bwMode="auto">
            <a:xfrm>
              <a:off x="3063240" y="3520440"/>
              <a:ext cx="7473950" cy="1117600"/>
            </a:xfrm>
            <a:prstGeom prst="rect">
              <a:avLst/>
            </a:prstGeom>
            <a:gradFill rotWithShape="1">
              <a:gsLst>
                <a:gs pos="0">
                  <a:srgbClr val="FFFFCC"/>
                </a:gs>
                <a:gs pos="100000">
                  <a:srgbClr val="76765E"/>
                </a:gs>
              </a:gsLst>
              <a:lin ang="0" scaled="1"/>
            </a:gradFill>
            <a:ln w="9525">
              <a:solidFill>
                <a:schemeClr val="tx1"/>
              </a:solidFill>
              <a:miter lim="800000"/>
              <a:headEnd/>
              <a:tailEnd/>
            </a:ln>
          </p:spPr>
          <p:txBody>
            <a:bodyPr wrap="none" anchor="ctr"/>
            <a:lstStyle/>
            <a:p>
              <a:pPr algn="ctr" defTabSz="872795" fontAlgn="base">
                <a:spcBef>
                  <a:spcPct val="0"/>
                </a:spcBef>
                <a:spcAft>
                  <a:spcPct val="0"/>
                </a:spcAft>
              </a:pPr>
              <a:r>
                <a:rPr lang="en-US" sz="5700" b="1" dirty="0">
                  <a:solidFill>
                    <a:srgbClr val="000000"/>
                  </a:solidFill>
                  <a:latin typeface="Stone Sans ITC TT-Semi"/>
                  <a:ea typeface="ＭＳ Ｐゴシック" charset="0"/>
                  <a:cs typeface="Stone Sans ITC TT-Semi"/>
                </a:rPr>
                <a:t>Animation</a:t>
              </a:r>
              <a:endParaRPr lang="en-US" sz="5700" b="1" dirty="0">
                <a:solidFill>
                  <a:srgbClr val="000000"/>
                </a:solidFill>
                <a:latin typeface="Stone Sans ITC TT-Semi"/>
                <a:ea typeface="ＭＳ Ｐゴシック" charset="0"/>
                <a:cs typeface="Stone Sans ITC TT-Semi"/>
              </a:endParaRPr>
            </a:p>
          </p:txBody>
        </p:sp>
        <p:pic>
          <p:nvPicPr>
            <p:cNvPr id="14" name="Picture 13" descr="Screen shot 2013-03-05 at 2.52.30 PM.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283394" y="11847671"/>
              <a:ext cx="1511300" cy="1498600"/>
            </a:xfrm>
            <a:prstGeom prst="rect">
              <a:avLst/>
            </a:prstGeom>
          </p:spPr>
        </p:pic>
        <p:sp>
          <p:nvSpPr>
            <p:cNvPr id="9" name="TextBox 8"/>
            <p:cNvSpPr txBox="1"/>
            <p:nvPr/>
          </p:nvSpPr>
          <p:spPr>
            <a:xfrm>
              <a:off x="924101" y="11763911"/>
              <a:ext cx="10359293" cy="1569660"/>
            </a:xfrm>
            <a:prstGeom prst="rect">
              <a:avLst/>
            </a:prstGeom>
            <a:noFill/>
          </p:spPr>
          <p:txBody>
            <a:bodyPr wrap="square" rtlCol="0">
              <a:spAutoFit/>
            </a:bodyPr>
            <a:lstStyle/>
            <a:p>
              <a:pPr algn="just"/>
              <a:r>
                <a:rPr lang="en-US" sz="2300" dirty="0">
                  <a:solidFill>
                    <a:srgbClr val="000000"/>
                  </a:solidFill>
                </a:rPr>
                <a:t>defines an animation, or exporting those scenes into a web-viewable </a:t>
              </a:r>
              <a:r>
                <a:rPr lang="en-US" sz="2300" b="1" dirty="0">
                  <a:solidFill>
                    <a:srgbClr val="000000"/>
                  </a:solidFill>
                </a:rPr>
                <a:t>Storyboard</a:t>
              </a:r>
              <a:r>
                <a:rPr lang="en-US" sz="2300" dirty="0">
                  <a:solidFill>
                    <a:srgbClr val="000000"/>
                  </a:solidFill>
                </a:rPr>
                <a:t>.</a:t>
              </a:r>
            </a:p>
            <a:p>
              <a:pPr indent="436397" algn="just"/>
              <a:r>
                <a:rPr lang="en-US" sz="2300" dirty="0">
                  <a:solidFill>
                    <a:srgbClr val="000000"/>
                  </a:solidFill>
                </a:rPr>
                <a:t>Many </a:t>
              </a:r>
              <a:r>
                <a:rPr lang="en-US" sz="2300" dirty="0">
                  <a:solidFill>
                    <a:srgbClr val="000000"/>
                  </a:solidFill>
                </a:rPr>
                <a:t>examples of animations made with Chimera can be found in the Chimera Animation Gallery: http://</a:t>
              </a:r>
              <a:r>
                <a:rPr lang="en-US" sz="2300" dirty="0" err="1">
                  <a:solidFill>
                    <a:srgbClr val="000000"/>
                  </a:solidFill>
                </a:rPr>
                <a:t>tiny.ucsf.edu</a:t>
              </a:r>
              <a:r>
                <a:rPr lang="en-US" sz="2300" dirty="0">
                  <a:solidFill>
                    <a:srgbClr val="000000"/>
                  </a:solidFill>
                </a:rPr>
                <a:t>/STKN38</a:t>
              </a:r>
              <a:endParaRPr lang="en-US" sz="2300" dirty="0"/>
            </a:p>
          </p:txBody>
        </p:sp>
      </p:grpSp>
      <p:grpSp>
        <p:nvGrpSpPr>
          <p:cNvPr id="14341" name="Group 14340"/>
          <p:cNvGrpSpPr/>
          <p:nvPr/>
        </p:nvGrpSpPr>
        <p:grpSpPr>
          <a:xfrm>
            <a:off x="533404" y="24711337"/>
            <a:ext cx="11914216" cy="11171936"/>
            <a:chOff x="558804" y="25888067"/>
            <a:chExt cx="12481560" cy="10003947"/>
          </a:xfrm>
        </p:grpSpPr>
        <p:sp>
          <p:nvSpPr>
            <p:cNvPr id="65" name="Text Box 310"/>
            <p:cNvSpPr txBox="1">
              <a:spLocks noChangeArrowheads="1"/>
            </p:cNvSpPr>
            <p:nvPr/>
          </p:nvSpPr>
          <p:spPr bwMode="auto">
            <a:xfrm>
              <a:off x="558804" y="27204803"/>
              <a:ext cx="12481560" cy="8687211"/>
            </a:xfrm>
            <a:prstGeom prst="rect">
              <a:avLst/>
            </a:prstGeom>
            <a:solidFill>
              <a:schemeClr val="bg1"/>
            </a:solidFill>
            <a:ln w="9525">
              <a:solidFill>
                <a:schemeClr val="tx1"/>
              </a:solidFill>
              <a:miter lim="800000"/>
              <a:headEnd/>
              <a:tailEnd/>
            </a:ln>
          </p:spPr>
          <p:txBody>
            <a:bodyPr lIns="457200" tIns="411480" rIns="457200" bIns="411480">
              <a:noAutofit/>
            </a:bodyPr>
            <a:lstStyle>
              <a:lvl1pPr marL="17463" indent="355600" defTabSz="4389438" eaLnBrk="0" hangingPunct="0">
                <a:defRPr sz="8600">
                  <a:solidFill>
                    <a:schemeClr val="tx1"/>
                  </a:solidFill>
                  <a:latin typeface="Arial" charset="0"/>
                  <a:ea typeface="ＭＳ Ｐゴシック" charset="0"/>
                  <a:cs typeface="ＭＳ Ｐゴシック" charset="0"/>
                </a:defRPr>
              </a:lvl1pPr>
              <a:lvl2pPr marL="37931725" indent="-37474525" defTabSz="438943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marL="0" indent="436397" algn="just"/>
              <a:r>
                <a:rPr lang="en-US" sz="2300" dirty="0"/>
                <a:t>The Chimera animation-creation tool has a </a:t>
              </a:r>
              <a:r>
                <a:rPr lang="en-US" sz="2300" i="1" dirty="0"/>
                <a:t>timeline</a:t>
              </a:r>
              <a:r>
                <a:rPr lang="en-US" sz="2300" dirty="0"/>
                <a:t> area for the composition of scenes into an animation that can be played back interactively or output as a movie or a web-based </a:t>
              </a:r>
              <a:r>
                <a:rPr lang="en-US" sz="2300" b="1" dirty="0"/>
                <a:t>Storyboard</a:t>
              </a:r>
              <a:r>
                <a:rPr lang="en-US" sz="2300" dirty="0"/>
                <a:t>.  Scenes can be dragged and dropped onto the timeline and then adjusted to achieve the desired sequencing and timing between scenes.  As an animation plays between two scenes, colors, transparencies, model positions, and so forth are smoothly interpolated between the two.  Special actions that would be difficult to accomplish with scene interpolation, such as a 360° roll, can also be inserted into the timeline.</a:t>
              </a:r>
              <a:endParaRPr lang="en-US" sz="2300" dirty="0"/>
            </a:p>
          </p:txBody>
        </p:sp>
        <p:sp>
          <p:nvSpPr>
            <p:cNvPr id="66" name="Rectangle 309"/>
            <p:cNvSpPr>
              <a:spLocks noChangeArrowheads="1"/>
            </p:cNvSpPr>
            <p:nvPr/>
          </p:nvSpPr>
          <p:spPr bwMode="auto">
            <a:xfrm>
              <a:off x="3063240" y="25888067"/>
              <a:ext cx="7473950" cy="1117600"/>
            </a:xfrm>
            <a:prstGeom prst="rect">
              <a:avLst/>
            </a:prstGeom>
            <a:gradFill rotWithShape="1">
              <a:gsLst>
                <a:gs pos="0">
                  <a:srgbClr val="FFFFCC"/>
                </a:gs>
                <a:gs pos="100000">
                  <a:srgbClr val="76765E"/>
                </a:gs>
              </a:gsLst>
              <a:lin ang="0" scaled="1"/>
            </a:gradFill>
            <a:ln w="9525">
              <a:solidFill>
                <a:schemeClr val="tx1"/>
              </a:solidFill>
              <a:miter lim="800000"/>
              <a:headEnd/>
              <a:tailEnd/>
            </a:ln>
          </p:spPr>
          <p:txBody>
            <a:bodyPr wrap="none" anchor="ctr"/>
            <a:lstStyle/>
            <a:p>
              <a:pPr algn="ctr" defTabSz="872795" fontAlgn="base">
                <a:spcBef>
                  <a:spcPct val="0"/>
                </a:spcBef>
                <a:spcAft>
                  <a:spcPct val="0"/>
                </a:spcAft>
              </a:pPr>
              <a:r>
                <a:rPr lang="en-US" sz="5700" b="1" dirty="0">
                  <a:solidFill>
                    <a:srgbClr val="000000"/>
                  </a:solidFill>
                  <a:latin typeface="Stone Sans ITC TT-Semi"/>
                  <a:ea typeface="ＭＳ Ｐゴシック" charset="0"/>
                  <a:cs typeface="Stone Sans ITC TT-Semi"/>
                </a:rPr>
                <a:t>Timeline</a:t>
              </a:r>
              <a:endParaRPr lang="en-US" sz="5700" b="1" dirty="0">
                <a:solidFill>
                  <a:srgbClr val="000000"/>
                </a:solidFill>
                <a:latin typeface="Stone Sans ITC TT-Semi"/>
                <a:ea typeface="ＭＳ Ｐゴシック" charset="0"/>
                <a:cs typeface="Stone Sans ITC TT-Semi"/>
              </a:endParaRPr>
            </a:p>
          </p:txBody>
        </p:sp>
      </p:grpSp>
      <p:grpSp>
        <p:nvGrpSpPr>
          <p:cNvPr id="14353" name="Group 14352"/>
          <p:cNvGrpSpPr/>
          <p:nvPr/>
        </p:nvGrpSpPr>
        <p:grpSpPr>
          <a:xfrm>
            <a:off x="533404" y="13500596"/>
            <a:ext cx="11914216" cy="10673972"/>
            <a:chOff x="558804" y="14143482"/>
            <a:chExt cx="12481560" cy="11182256"/>
          </a:xfrm>
        </p:grpSpPr>
        <p:sp>
          <p:nvSpPr>
            <p:cNvPr id="46" name="Text Box 310"/>
            <p:cNvSpPr txBox="1">
              <a:spLocks noChangeArrowheads="1"/>
            </p:cNvSpPr>
            <p:nvPr/>
          </p:nvSpPr>
          <p:spPr bwMode="auto">
            <a:xfrm>
              <a:off x="558804" y="15456408"/>
              <a:ext cx="12481560" cy="9869330"/>
            </a:xfrm>
            <a:prstGeom prst="rect">
              <a:avLst/>
            </a:prstGeom>
            <a:solidFill>
              <a:schemeClr val="bg1"/>
            </a:solidFill>
            <a:ln w="9525">
              <a:solidFill>
                <a:schemeClr val="tx1"/>
              </a:solidFill>
              <a:miter lim="800000"/>
              <a:headEnd/>
              <a:tailEnd/>
            </a:ln>
          </p:spPr>
          <p:txBody>
            <a:bodyPr lIns="457200" tIns="411480" rIns="457200" bIns="411480">
              <a:noAutofit/>
            </a:bodyPr>
            <a:lstStyle>
              <a:lvl1pPr marL="17463" indent="355600" defTabSz="4389438" eaLnBrk="0" hangingPunct="0">
                <a:defRPr sz="8600">
                  <a:solidFill>
                    <a:schemeClr val="tx1"/>
                  </a:solidFill>
                  <a:latin typeface="Arial" charset="0"/>
                  <a:ea typeface="ＭＳ Ｐゴシック" charset="0"/>
                  <a:cs typeface="ＭＳ Ｐゴシック" charset="0"/>
                </a:defRPr>
              </a:lvl1pPr>
              <a:lvl2pPr marL="37931725" indent="-37474525" defTabSz="438943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marL="0" indent="436397" algn="just"/>
              <a:r>
                <a:rPr lang="en-US" sz="2300" dirty="0"/>
                <a:t>In Chimera, the current display state can be saved as a </a:t>
              </a:r>
              <a:r>
                <a:rPr lang="en-US" sz="2300" i="1" dirty="0"/>
                <a:t>scene</a:t>
              </a:r>
              <a:r>
                <a:rPr lang="en-US" sz="2300" dirty="0"/>
                <a:t>, which can later be restored quickly as needed.  Scenes are also preserved in Chimera session files, and therefore can be accessed at later dates or easily shared with others.</a:t>
              </a:r>
            </a:p>
            <a:p>
              <a:pPr marL="0" indent="436397" algn="just"/>
              <a:r>
                <a:rPr lang="en-US" sz="2300" dirty="0"/>
                <a:t>While scenes are quite useful in their own right, they are also crucial to Chimera’s new animation-creation tool, in that the composition of scenes into a </a:t>
              </a:r>
              <a:r>
                <a:rPr lang="en-US" sz="2300" b="1" dirty="0"/>
                <a:t>Timeline</a:t>
              </a:r>
              <a:r>
                <a:rPr lang="en-US" sz="2300" dirty="0"/>
                <a:t> defines the sequencing and timing of an animation.</a:t>
              </a:r>
              <a:endParaRPr lang="en-US" sz="2300" dirty="0"/>
            </a:p>
          </p:txBody>
        </p:sp>
        <p:sp>
          <p:nvSpPr>
            <p:cNvPr id="47" name="Rectangle 309"/>
            <p:cNvSpPr>
              <a:spLocks noChangeArrowheads="1"/>
            </p:cNvSpPr>
            <p:nvPr/>
          </p:nvSpPr>
          <p:spPr bwMode="auto">
            <a:xfrm>
              <a:off x="3063240" y="14143482"/>
              <a:ext cx="7473950" cy="1115568"/>
            </a:xfrm>
            <a:prstGeom prst="rect">
              <a:avLst/>
            </a:prstGeom>
            <a:gradFill rotWithShape="1">
              <a:gsLst>
                <a:gs pos="0">
                  <a:srgbClr val="FFFFCC"/>
                </a:gs>
                <a:gs pos="100000">
                  <a:srgbClr val="76765E"/>
                </a:gs>
              </a:gsLst>
              <a:lin ang="0" scaled="1"/>
            </a:gradFill>
            <a:ln w="9525">
              <a:solidFill>
                <a:schemeClr val="tx1"/>
              </a:solidFill>
              <a:miter lim="800000"/>
              <a:headEnd/>
              <a:tailEnd/>
            </a:ln>
          </p:spPr>
          <p:txBody>
            <a:bodyPr wrap="none" anchor="ctr"/>
            <a:lstStyle/>
            <a:p>
              <a:pPr algn="ctr" defTabSz="872795" fontAlgn="base">
                <a:spcBef>
                  <a:spcPct val="0"/>
                </a:spcBef>
                <a:spcAft>
                  <a:spcPct val="0"/>
                </a:spcAft>
              </a:pPr>
              <a:r>
                <a:rPr lang="en-US" sz="5700" b="1" dirty="0">
                  <a:solidFill>
                    <a:srgbClr val="000000"/>
                  </a:solidFill>
                  <a:latin typeface="Stone Sans ITC TT-Semi"/>
                  <a:ea typeface="ＭＳ Ｐゴシック" charset="0"/>
                  <a:cs typeface="Stone Sans ITC TT-Semi"/>
                </a:rPr>
                <a:t>Scenes</a:t>
              </a:r>
              <a:endParaRPr lang="en-US" sz="5700" b="1" dirty="0">
                <a:solidFill>
                  <a:srgbClr val="000000"/>
                </a:solidFill>
                <a:latin typeface="Stone Sans ITC TT-Semi"/>
                <a:ea typeface="ＭＳ Ｐゴシック" charset="0"/>
                <a:cs typeface="Stone Sans ITC TT-Semi"/>
              </a:endParaRPr>
            </a:p>
          </p:txBody>
        </p:sp>
        <p:grpSp>
          <p:nvGrpSpPr>
            <p:cNvPr id="14352" name="Group 14351"/>
            <p:cNvGrpSpPr/>
            <p:nvPr/>
          </p:nvGrpSpPr>
          <p:grpSpPr>
            <a:xfrm>
              <a:off x="1013001" y="18303275"/>
              <a:ext cx="11934093" cy="6760815"/>
              <a:chOff x="1013001" y="18303275"/>
              <a:chExt cx="11934093" cy="6760815"/>
            </a:xfrm>
          </p:grpSpPr>
          <p:pic>
            <p:nvPicPr>
              <p:cNvPr id="22" name="Picture 21" descr="scene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76501" y="18303275"/>
                <a:ext cx="6096000" cy="6096000"/>
              </a:xfrm>
              <a:prstGeom prst="rect">
                <a:avLst/>
              </a:prstGeom>
            </p:spPr>
          </p:pic>
          <p:pic>
            <p:nvPicPr>
              <p:cNvPr id="24" name="Picture 23" descr="scene2.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851094" y="18303275"/>
                <a:ext cx="6096000" cy="6096000"/>
              </a:xfrm>
              <a:prstGeom prst="rect">
                <a:avLst/>
              </a:prstGeom>
            </p:spPr>
          </p:pic>
          <p:pic>
            <p:nvPicPr>
              <p:cNvPr id="31" name="Picture 30" descr="thumb1.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165401" y="22056125"/>
                <a:ext cx="711200" cy="927100"/>
              </a:xfrm>
              <a:prstGeom prst="rect">
                <a:avLst/>
              </a:prstGeom>
            </p:spPr>
          </p:pic>
          <p:pic>
            <p:nvPicPr>
              <p:cNvPr id="14336" name="Picture 14335" descr="thumb2.p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72300" y="22043425"/>
                <a:ext cx="711200" cy="939800"/>
              </a:xfrm>
              <a:prstGeom prst="rect">
                <a:avLst/>
              </a:prstGeom>
            </p:spPr>
          </p:pic>
          <p:sp>
            <p:nvSpPr>
              <p:cNvPr id="54" name="TextBox 53"/>
              <p:cNvSpPr txBox="1"/>
              <p:nvPr/>
            </p:nvSpPr>
            <p:spPr>
              <a:xfrm>
                <a:off x="1013001" y="24417759"/>
                <a:ext cx="11483799" cy="646331"/>
              </a:xfrm>
              <a:prstGeom prst="rect">
                <a:avLst/>
              </a:prstGeom>
              <a:noFill/>
            </p:spPr>
            <p:txBody>
              <a:bodyPr wrap="square" rtlCol="0">
                <a:spAutoFit/>
              </a:bodyPr>
              <a:lstStyle/>
              <a:p>
                <a:pPr algn="ctr"/>
                <a:r>
                  <a:rPr lang="en-US" sz="1700" dirty="0">
                    <a:latin typeface="Arno Pro Caption"/>
                    <a:cs typeface="Arno Pro Caption"/>
                  </a:rPr>
                  <a:t>Two example scenes from a Chimera animation.  The titling used in the scenes is a built-in Chimera capability.  The thumbnails that Chimera tools would use for each scene are shown as insets on the left side of each.</a:t>
                </a:r>
                <a:endParaRPr lang="en-US" sz="1700" dirty="0">
                  <a:latin typeface="Arno Pro Caption"/>
                  <a:cs typeface="Arno Pro Caption"/>
                </a:endParaRPr>
              </a:p>
            </p:txBody>
          </p:sp>
          <p:sp>
            <p:nvSpPr>
              <p:cNvPr id="14351" name="Rectangle 14350"/>
              <p:cNvSpPr/>
              <p:nvPr/>
            </p:nvSpPr>
            <p:spPr bwMode="auto">
              <a:xfrm>
                <a:off x="1078992" y="18303275"/>
                <a:ext cx="11452606" cy="6099048"/>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189719" fontAlgn="base">
                  <a:spcBef>
                    <a:spcPct val="0"/>
                  </a:spcBef>
                  <a:spcAft>
                    <a:spcPct val="0"/>
                  </a:spcAft>
                </a:pPr>
                <a:endParaRPr lang="en-US">
                  <a:latin typeface="Arial" charset="0"/>
                </a:endParaRPr>
              </a:p>
            </p:txBody>
          </p:sp>
        </p:grpSp>
      </p:grpSp>
      <p:sp>
        <p:nvSpPr>
          <p:cNvPr id="14358" name="TextBox 14357"/>
          <p:cNvSpPr txBox="1"/>
          <p:nvPr/>
        </p:nvSpPr>
        <p:spPr>
          <a:xfrm>
            <a:off x="1112428" y="32367682"/>
            <a:ext cx="10631632" cy="3261033"/>
          </a:xfrm>
          <a:prstGeom prst="rect">
            <a:avLst/>
          </a:prstGeom>
          <a:noFill/>
        </p:spPr>
        <p:txBody>
          <a:bodyPr wrap="square" lIns="87279" tIns="43640" rIns="87279" bIns="43640" rtlCol="0">
            <a:spAutoFit/>
          </a:bodyPr>
          <a:lstStyle/>
          <a:p>
            <a:pPr algn="just"/>
            <a:r>
              <a:rPr lang="en-US" sz="1700" b="1" dirty="0">
                <a:latin typeface="Arno Pro Caption"/>
                <a:cs typeface="Arno Pro Caption"/>
              </a:rPr>
              <a:t>The timeline interface.  </a:t>
            </a:r>
            <a:r>
              <a:rPr lang="en-US" sz="1700" dirty="0">
                <a:latin typeface="Arno Pro Caption"/>
                <a:cs typeface="Arno Pro Caption"/>
              </a:rPr>
              <a:t>The lower part of the interface shows the timeline itself, with three scenes and a special action placed on the timeline.  Scenes and actions can be repositioned by dragging with the mouse or by typing into a properties dialog if exact positioning is needed.  Each large tick mark on the timeline is 10 frames, which at a recording rate of 25 frames/sec is 0.4 seconds.  Therefore with this positioning of scenes and actions, an animation would start at </a:t>
            </a:r>
            <a:r>
              <a:rPr lang="en-US" sz="1700" i="1" dirty="0">
                <a:latin typeface="Arno Pro Caption"/>
                <a:cs typeface="Arno Pro Caption"/>
              </a:rPr>
              <a:t>scene1</a:t>
            </a:r>
            <a:r>
              <a:rPr lang="en-US" sz="1700" dirty="0">
                <a:latin typeface="Arno Pro Caption"/>
                <a:cs typeface="Arno Pro Caption"/>
              </a:rPr>
              <a:t> and transition to </a:t>
            </a:r>
            <a:r>
              <a:rPr lang="en-US" sz="1700" i="1" dirty="0">
                <a:latin typeface="Arno Pro Caption"/>
                <a:cs typeface="Arno Pro Caption"/>
              </a:rPr>
              <a:t>scene2</a:t>
            </a:r>
            <a:r>
              <a:rPr lang="en-US" sz="1700" dirty="0">
                <a:latin typeface="Arno Pro Caption"/>
                <a:cs typeface="Arno Pro Caption"/>
              </a:rPr>
              <a:t> in 8.4 seconds, then to </a:t>
            </a:r>
            <a:r>
              <a:rPr lang="en-US" sz="1700" i="1" dirty="0">
                <a:latin typeface="Arno Pro Caption"/>
                <a:cs typeface="Arno Pro Caption"/>
              </a:rPr>
              <a:t>scene3</a:t>
            </a:r>
            <a:r>
              <a:rPr lang="en-US" sz="1700" dirty="0">
                <a:latin typeface="Arno Pro Caption"/>
                <a:cs typeface="Arno Pro Caption"/>
              </a:rPr>
              <a:t> in 2.56 seconds, and then roll 360° in 2.84 seconds.  The thin vertical red line on the timeline is the “scrubber” which indicates the progress of an animation as it is played.  The buttons on the upper left of the interface can be used to add or delete scenes from the timeline, though users will typically add scenes by dragging them from the scenes area of the interface (not depicted) and delete them by right-clicking on a scene to bring up a context menu containing a delete entry.  The middle-left group of buttons are for starting/pausing the playback, advancing the playback a single frame, and toggling looping of the playback, respectively.  The middle-right group of buttons allow zooming in/out on the timeline.  The right-hand buttons allow the timeline to be exported to a web-based storyboard or recorded as a movie, respectively.</a:t>
            </a:r>
            <a:endParaRPr lang="en-US" sz="1700" i="1" dirty="0">
              <a:latin typeface="Arno Pro Caption"/>
              <a:cs typeface="Arno Pro Caption"/>
            </a:endParaRPr>
          </a:p>
        </p:txBody>
      </p:sp>
      <p:pic>
        <p:nvPicPr>
          <p:cNvPr id="14360" name="Picture 14359" descr="Screen shot 2013-03-07 at 4.22.14 PM.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48796" y="29593835"/>
            <a:ext cx="10595264" cy="2691245"/>
          </a:xfrm>
          <a:prstGeom prst="rect">
            <a:avLst/>
          </a:prstGeom>
          <a:ln w="19050">
            <a:solidFill>
              <a:schemeClr val="tx1"/>
            </a:solidFill>
          </a:ln>
        </p:spPr>
      </p:pic>
      <p:sp>
        <p:nvSpPr>
          <p:cNvPr id="14361" name="Curved Up Arrow 14360"/>
          <p:cNvSpPr/>
          <p:nvPr/>
        </p:nvSpPr>
        <p:spPr bwMode="auto">
          <a:xfrm>
            <a:off x="10770513" y="36605003"/>
            <a:ext cx="15900690" cy="1323527"/>
          </a:xfrm>
          <a:prstGeom prst="curvedUpArrow">
            <a:avLst>
              <a:gd name="adj1" fmla="val 25000"/>
              <a:gd name="adj2" fmla="val 50000"/>
              <a:gd name="adj3" fmla="val 34623"/>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87279" tIns="43640" rIns="87279" bIns="43640" numCol="1" rtlCol="0" anchor="t" anchorCtr="0" compatLnSpc="1">
            <a:prstTxWarp prst="textNoShape">
              <a:avLst/>
            </a:prstTxWarp>
          </a:bodyPr>
          <a:lstStyle/>
          <a:p>
            <a:pPr defTabSz="4189719" fontAlgn="base">
              <a:spcBef>
                <a:spcPct val="0"/>
              </a:spcBef>
              <a:spcAft>
                <a:spcPct val="0"/>
              </a:spcAft>
            </a:pPr>
            <a:endParaRPr lang="en-US">
              <a:latin typeface="Arial" charset="0"/>
            </a:endParaRPr>
          </a:p>
        </p:txBody>
      </p:sp>
      <p:sp>
        <p:nvSpPr>
          <p:cNvPr id="79" name="Rectangle 302"/>
          <p:cNvSpPr>
            <a:spLocks noChangeArrowheads="1"/>
          </p:cNvSpPr>
          <p:nvPr/>
        </p:nvSpPr>
        <p:spPr bwMode="auto">
          <a:xfrm>
            <a:off x="28262441" y="11840076"/>
            <a:ext cx="7134225" cy="1066800"/>
          </a:xfrm>
          <a:prstGeom prst="rect">
            <a:avLst/>
          </a:prstGeom>
          <a:gradFill rotWithShape="1">
            <a:gsLst>
              <a:gs pos="0">
                <a:srgbClr val="FFFFCC"/>
              </a:gs>
              <a:gs pos="100000">
                <a:srgbClr val="76765E"/>
              </a:gs>
            </a:gsLst>
            <a:lin ang="0" scaled="1"/>
          </a:gradFill>
          <a:ln w="9525">
            <a:solidFill>
              <a:schemeClr val="tx1"/>
            </a:solidFill>
            <a:miter lim="800000"/>
            <a:headEnd/>
            <a:tailEnd/>
          </a:ln>
        </p:spPr>
        <p:txBody>
          <a:bodyPr wrap="none" lIns="87279" tIns="43640" rIns="87279" bIns="43640" anchor="ctr"/>
          <a:lstStyle/>
          <a:p>
            <a:pPr algn="ctr" defTabSz="872795" fontAlgn="base">
              <a:spcBef>
                <a:spcPct val="0"/>
              </a:spcBef>
              <a:spcAft>
                <a:spcPct val="0"/>
              </a:spcAft>
            </a:pPr>
            <a:r>
              <a:rPr lang="en-US" sz="5700" b="1" dirty="0">
                <a:solidFill>
                  <a:srgbClr val="000000"/>
                </a:solidFill>
                <a:latin typeface="Stone Sans ITC TT-Semi"/>
                <a:ea typeface="ＭＳ Ｐゴシック" charset="0"/>
                <a:cs typeface="Stone Sans ITC TT-Semi"/>
              </a:rPr>
              <a:t>APBS</a:t>
            </a:r>
            <a:endParaRPr lang="en-US" sz="5700" b="1" dirty="0">
              <a:solidFill>
                <a:srgbClr val="000000"/>
              </a:solidFill>
              <a:latin typeface="Stone Sans ITC TT-Semi"/>
              <a:ea typeface="ＭＳ Ｐゴシック" charset="0"/>
              <a:cs typeface="Stone Sans ITC TT-Semi"/>
            </a:endParaRPr>
          </a:p>
        </p:txBody>
      </p:sp>
      <p:sp>
        <p:nvSpPr>
          <p:cNvPr id="80" name="Text Box 306"/>
          <p:cNvSpPr txBox="1">
            <a:spLocks noChangeArrowheads="1"/>
          </p:cNvSpPr>
          <p:nvPr/>
        </p:nvSpPr>
        <p:spPr bwMode="auto">
          <a:xfrm>
            <a:off x="25874225" y="13096961"/>
            <a:ext cx="11914216" cy="4990148"/>
          </a:xfrm>
          <a:prstGeom prst="rect">
            <a:avLst/>
          </a:prstGeom>
          <a:solidFill>
            <a:schemeClr val="bg1"/>
          </a:solidFill>
          <a:ln w="9525">
            <a:solidFill>
              <a:schemeClr val="tx1"/>
            </a:solidFill>
            <a:miter lim="800000"/>
            <a:headEnd/>
            <a:tailEnd/>
          </a:ln>
        </p:spPr>
        <p:txBody>
          <a:bodyPr lIns="436397" tIns="480037" rIns="436397" bIns="480037"/>
          <a:lstStyle>
            <a:lvl1pPr indent="355600" defTabSz="4389438" eaLnBrk="0" hangingPunct="0">
              <a:defRPr sz="8600">
                <a:solidFill>
                  <a:schemeClr val="tx1"/>
                </a:solidFill>
                <a:latin typeface="Arial" charset="0"/>
                <a:ea typeface="ＭＳ Ｐゴシック" charset="0"/>
                <a:cs typeface="ＭＳ Ｐゴシック" charset="0"/>
              </a:defRPr>
            </a:lvl1pPr>
            <a:lvl2pPr marL="37931725" indent="-37474525" defTabSz="438943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just" eaLnBrk="1" fontAlgn="base" hangingPunct="1">
              <a:spcBef>
                <a:spcPct val="0"/>
              </a:spcBef>
              <a:spcAft>
                <a:spcPct val="0"/>
              </a:spcAft>
            </a:pPr>
            <a:endParaRPr lang="en-US" sz="2300" dirty="0">
              <a:solidFill>
                <a:srgbClr val="000000"/>
              </a:solidFill>
            </a:endParaRPr>
          </a:p>
        </p:txBody>
      </p:sp>
      <p:pic>
        <p:nvPicPr>
          <p:cNvPr id="2" name="Picture 1" descr="apbs.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2498964" y="13660028"/>
            <a:ext cx="5013960" cy="3084022"/>
          </a:xfrm>
          <a:prstGeom prst="rect">
            <a:avLst/>
          </a:prstGeom>
          <a:ln w="15875">
            <a:solidFill>
              <a:schemeClr val="tx1"/>
            </a:solidFill>
          </a:ln>
        </p:spPr>
      </p:pic>
      <p:sp>
        <p:nvSpPr>
          <p:cNvPr id="13" name="TextBox 12"/>
          <p:cNvSpPr txBox="1"/>
          <p:nvPr/>
        </p:nvSpPr>
        <p:spPr>
          <a:xfrm>
            <a:off x="26210864" y="13537331"/>
            <a:ext cx="6024642" cy="4671209"/>
          </a:xfrm>
          <a:prstGeom prst="rect">
            <a:avLst/>
          </a:prstGeom>
          <a:noFill/>
        </p:spPr>
        <p:txBody>
          <a:bodyPr wrap="square" lIns="87279" tIns="43640" rIns="87279" bIns="43640" rtlCol="0">
            <a:spAutoFit/>
          </a:bodyPr>
          <a:lstStyle/>
          <a:p>
            <a:pPr indent="340390" algn="just"/>
            <a:r>
              <a:rPr lang="en-US" sz="2300" dirty="0">
                <a:solidFill>
                  <a:srgbClr val="000000"/>
                </a:solidFill>
              </a:rPr>
              <a:t>The Poisson–Boltzmann equation is a differential equation that describes electrostatic interactions between molecules in ionic solutions. It is one of the most popular continuum models for describing electrostatic interactions between molecular solutes in salty, aqueous media.  The equation is quite difficult to solve analytically for complex systems, but the Adaptive Poisson-Boltzmann Solver (APBS) is a widely used method for solving the equation numerically.</a:t>
            </a:r>
          </a:p>
          <a:p>
            <a:endParaRPr lang="en-US" sz="2300" dirty="0"/>
          </a:p>
        </p:txBody>
      </p:sp>
      <p:sp>
        <p:nvSpPr>
          <p:cNvPr id="15" name="TextBox 14"/>
          <p:cNvSpPr txBox="1"/>
          <p:nvPr/>
        </p:nvSpPr>
        <p:spPr>
          <a:xfrm>
            <a:off x="32498964" y="16761591"/>
            <a:ext cx="5013960" cy="1135286"/>
          </a:xfrm>
          <a:prstGeom prst="rect">
            <a:avLst/>
          </a:prstGeom>
          <a:noFill/>
        </p:spPr>
        <p:txBody>
          <a:bodyPr wrap="square" lIns="87279" tIns="43640" rIns="87279" bIns="43640" rtlCol="0">
            <a:noAutofit/>
          </a:bodyPr>
          <a:lstStyle/>
          <a:p>
            <a:pPr algn="just"/>
            <a:r>
              <a:rPr lang="en-US" sz="1700" dirty="0">
                <a:latin typeface="Arno Pro Caption"/>
                <a:cs typeface="Arno Pro Caption"/>
              </a:rPr>
              <a:t>HIV protease </a:t>
            </a:r>
            <a:r>
              <a:rPr lang="en-US" sz="1700" dirty="0">
                <a:latin typeface="Arno Pro Caption"/>
                <a:cs typeface="Arno Pro Caption"/>
              </a:rPr>
              <a:t>with </a:t>
            </a:r>
            <a:r>
              <a:rPr lang="en-US" sz="1700" dirty="0" err="1">
                <a:latin typeface="Arno Pro Caption"/>
                <a:cs typeface="Arno Pro Caption"/>
              </a:rPr>
              <a:t>Indinavir</a:t>
            </a:r>
            <a:r>
              <a:rPr lang="en-US" sz="1700" dirty="0">
                <a:latin typeface="Arno Pro Caption"/>
                <a:cs typeface="Arno Pro Caption"/>
              </a:rPr>
              <a:t> inhibitor bound.  Surface is colored based on ABPS electrostatic calculation.  Blue is positive potential, white neutral, and red negative.</a:t>
            </a:r>
            <a:endParaRPr lang="en-US" sz="1700" dirty="0">
              <a:latin typeface="Arno Pro Caption"/>
              <a:cs typeface="Arno Pro Caption"/>
            </a:endParaRPr>
          </a:p>
        </p:txBody>
      </p:sp>
      <p:sp>
        <p:nvSpPr>
          <p:cNvPr id="57" name="Rectangle 302"/>
          <p:cNvSpPr>
            <a:spLocks noChangeArrowheads="1"/>
          </p:cNvSpPr>
          <p:nvPr/>
        </p:nvSpPr>
        <p:spPr bwMode="auto">
          <a:xfrm>
            <a:off x="28262441" y="18489845"/>
            <a:ext cx="7134225" cy="1066800"/>
          </a:xfrm>
          <a:prstGeom prst="rect">
            <a:avLst/>
          </a:prstGeom>
          <a:gradFill rotWithShape="1">
            <a:gsLst>
              <a:gs pos="0">
                <a:srgbClr val="FFFFCC"/>
              </a:gs>
              <a:gs pos="100000">
                <a:srgbClr val="76765E"/>
              </a:gs>
            </a:gsLst>
            <a:lin ang="0" scaled="1"/>
          </a:gradFill>
          <a:ln w="9525">
            <a:solidFill>
              <a:schemeClr val="tx1"/>
            </a:solidFill>
            <a:miter lim="800000"/>
            <a:headEnd/>
            <a:tailEnd/>
          </a:ln>
        </p:spPr>
        <p:txBody>
          <a:bodyPr wrap="none" lIns="87279" tIns="43640" rIns="87279" bIns="43640" anchor="ctr"/>
          <a:lstStyle/>
          <a:p>
            <a:pPr algn="ctr" defTabSz="872795" fontAlgn="base">
              <a:spcBef>
                <a:spcPct val="0"/>
              </a:spcBef>
              <a:spcAft>
                <a:spcPct val="0"/>
              </a:spcAft>
            </a:pPr>
            <a:r>
              <a:rPr lang="en-US" sz="5700" b="1" dirty="0">
                <a:solidFill>
                  <a:srgbClr val="000000"/>
                </a:solidFill>
                <a:latin typeface="Stone Sans ITC TT-Semi"/>
                <a:ea typeface="ＭＳ Ｐゴシック" charset="0"/>
                <a:cs typeface="Stone Sans ITC TT-Semi"/>
              </a:rPr>
              <a:t>PDB2PQR</a:t>
            </a:r>
            <a:endParaRPr lang="en-US" sz="5700" b="1" dirty="0">
              <a:solidFill>
                <a:srgbClr val="000000"/>
              </a:solidFill>
              <a:latin typeface="Stone Sans ITC TT-Semi"/>
              <a:ea typeface="ＭＳ Ｐゴシック" charset="0"/>
              <a:cs typeface="Stone Sans ITC TT-Semi"/>
            </a:endParaRPr>
          </a:p>
        </p:txBody>
      </p:sp>
      <p:sp>
        <p:nvSpPr>
          <p:cNvPr id="58" name="Text Box 306"/>
          <p:cNvSpPr txBox="1">
            <a:spLocks noChangeArrowheads="1"/>
          </p:cNvSpPr>
          <p:nvPr/>
        </p:nvSpPr>
        <p:spPr bwMode="auto">
          <a:xfrm>
            <a:off x="25874225" y="19746731"/>
            <a:ext cx="11914216" cy="3116733"/>
          </a:xfrm>
          <a:prstGeom prst="rect">
            <a:avLst/>
          </a:prstGeom>
          <a:solidFill>
            <a:schemeClr val="bg1"/>
          </a:solidFill>
          <a:ln w="9525">
            <a:solidFill>
              <a:schemeClr val="tx1"/>
            </a:solidFill>
            <a:miter lim="800000"/>
            <a:headEnd/>
            <a:tailEnd/>
          </a:ln>
        </p:spPr>
        <p:txBody>
          <a:bodyPr lIns="436397" tIns="480037" rIns="436397" bIns="480037"/>
          <a:lstStyle>
            <a:lvl1pPr indent="355600" defTabSz="4389438" eaLnBrk="0" hangingPunct="0">
              <a:defRPr sz="8600">
                <a:solidFill>
                  <a:schemeClr val="tx1"/>
                </a:solidFill>
                <a:latin typeface="Arial" charset="0"/>
                <a:ea typeface="ＭＳ Ｐゴシック" charset="0"/>
                <a:cs typeface="ＭＳ Ｐゴシック" charset="0"/>
              </a:defRPr>
            </a:lvl1pPr>
            <a:lvl2pPr marL="37931725" indent="-37474525" defTabSz="438943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just" eaLnBrk="1" fontAlgn="base" hangingPunct="1">
              <a:spcBef>
                <a:spcPct val="0"/>
              </a:spcBef>
              <a:spcAft>
                <a:spcPct val="0"/>
              </a:spcAft>
            </a:pPr>
            <a:r>
              <a:rPr lang="en-US" sz="2300" dirty="0">
                <a:solidFill>
                  <a:srgbClr val="000000"/>
                </a:solidFill>
              </a:rPr>
              <a:t>PDB2PQR automates many of the tasks necessary for the preparation of molecular structures for continuum electrostatics calculations (such as APBS).  These tasks include adding missing heavy atoms, determining side-chain </a:t>
            </a:r>
            <a:r>
              <a:rPr lang="en-US" sz="2300" dirty="0" err="1">
                <a:solidFill>
                  <a:srgbClr val="000000"/>
                </a:solidFill>
              </a:rPr>
              <a:t>pKas</a:t>
            </a:r>
            <a:r>
              <a:rPr lang="en-US" sz="2300" dirty="0">
                <a:solidFill>
                  <a:srgbClr val="000000"/>
                </a:solidFill>
              </a:rPr>
              <a:t>, placing missing </a:t>
            </a:r>
            <a:r>
              <a:rPr lang="en-US" sz="2300" dirty="0" err="1">
                <a:solidFill>
                  <a:srgbClr val="000000"/>
                </a:solidFill>
              </a:rPr>
              <a:t>hydrogens</a:t>
            </a:r>
            <a:r>
              <a:rPr lang="en-US" sz="2300" dirty="0">
                <a:solidFill>
                  <a:srgbClr val="000000"/>
                </a:solidFill>
              </a:rPr>
              <a:t>, optimizing the structure for hydrogen bonding, and assigning charge and radius parameters from various force fields.  PDB2PQR takes a Protein Data Bank (PDB) file as input and outputs a PDB variant that includes charge and radius information.</a:t>
            </a:r>
            <a:endParaRPr lang="en-US" sz="2300" dirty="0">
              <a:solidFill>
                <a:srgbClr val="000000"/>
              </a:solidFill>
            </a:endParaRPr>
          </a:p>
        </p:txBody>
      </p:sp>
      <p:sp>
        <p:nvSpPr>
          <p:cNvPr id="60" name="Rectangle 302"/>
          <p:cNvSpPr>
            <a:spLocks noChangeArrowheads="1"/>
          </p:cNvSpPr>
          <p:nvPr/>
        </p:nvSpPr>
        <p:spPr bwMode="auto">
          <a:xfrm>
            <a:off x="28262441" y="23346802"/>
            <a:ext cx="7134225" cy="1066800"/>
          </a:xfrm>
          <a:prstGeom prst="rect">
            <a:avLst/>
          </a:prstGeom>
          <a:gradFill rotWithShape="1">
            <a:gsLst>
              <a:gs pos="0">
                <a:srgbClr val="FFFFCC"/>
              </a:gs>
              <a:gs pos="100000">
                <a:srgbClr val="76765E"/>
              </a:gs>
            </a:gsLst>
            <a:lin ang="0" scaled="1"/>
          </a:gradFill>
          <a:ln w="9525">
            <a:solidFill>
              <a:schemeClr val="tx1"/>
            </a:solidFill>
            <a:miter lim="800000"/>
            <a:headEnd/>
            <a:tailEnd/>
          </a:ln>
        </p:spPr>
        <p:txBody>
          <a:bodyPr wrap="none" lIns="87279" tIns="43640" rIns="87279" bIns="43640" anchor="ctr"/>
          <a:lstStyle/>
          <a:p>
            <a:pPr algn="ctr" defTabSz="872795" fontAlgn="base">
              <a:spcBef>
                <a:spcPct val="0"/>
              </a:spcBef>
              <a:spcAft>
                <a:spcPct val="0"/>
              </a:spcAft>
            </a:pPr>
            <a:r>
              <a:rPr lang="en-US" sz="5700" b="1" dirty="0" err="1">
                <a:solidFill>
                  <a:srgbClr val="000000"/>
                </a:solidFill>
                <a:latin typeface="Stone Sans ITC TT-Semi"/>
                <a:ea typeface="ＭＳ Ｐゴシック" charset="0"/>
                <a:cs typeface="Stone Sans ITC TT-Semi"/>
              </a:rPr>
              <a:t>AutoDock</a:t>
            </a:r>
            <a:r>
              <a:rPr lang="en-US" sz="5700" b="1" dirty="0">
                <a:solidFill>
                  <a:srgbClr val="000000"/>
                </a:solidFill>
                <a:latin typeface="Stone Sans ITC TT-Semi"/>
                <a:ea typeface="ＭＳ Ｐゴシック" charset="0"/>
                <a:cs typeface="Stone Sans ITC TT-Semi"/>
              </a:rPr>
              <a:t> </a:t>
            </a:r>
            <a:r>
              <a:rPr lang="en-US" sz="5700" b="1" dirty="0" err="1">
                <a:solidFill>
                  <a:srgbClr val="000000"/>
                </a:solidFill>
                <a:latin typeface="Stone Sans ITC TT-Semi"/>
                <a:ea typeface="ＭＳ Ｐゴシック" charset="0"/>
                <a:cs typeface="Stone Sans ITC TT-Semi"/>
              </a:rPr>
              <a:t>Vina</a:t>
            </a:r>
            <a:endParaRPr lang="en-US" sz="5700" b="1" dirty="0">
              <a:solidFill>
                <a:srgbClr val="000000"/>
              </a:solidFill>
              <a:latin typeface="Stone Sans ITC TT-Semi"/>
              <a:ea typeface="ＭＳ Ｐゴシック" charset="0"/>
              <a:cs typeface="Stone Sans ITC TT-Semi"/>
            </a:endParaRPr>
          </a:p>
        </p:txBody>
      </p:sp>
      <p:sp>
        <p:nvSpPr>
          <p:cNvPr id="61" name="Text Box 306"/>
          <p:cNvSpPr txBox="1">
            <a:spLocks noChangeArrowheads="1"/>
          </p:cNvSpPr>
          <p:nvPr/>
        </p:nvSpPr>
        <p:spPr bwMode="auto">
          <a:xfrm>
            <a:off x="25874225" y="24603687"/>
            <a:ext cx="11914216" cy="4990148"/>
          </a:xfrm>
          <a:prstGeom prst="rect">
            <a:avLst/>
          </a:prstGeom>
          <a:solidFill>
            <a:schemeClr val="bg1"/>
          </a:solidFill>
          <a:ln w="9525">
            <a:solidFill>
              <a:schemeClr val="tx1"/>
            </a:solidFill>
            <a:miter lim="800000"/>
            <a:headEnd/>
            <a:tailEnd/>
          </a:ln>
        </p:spPr>
        <p:txBody>
          <a:bodyPr lIns="436397" tIns="480037" rIns="436397" bIns="480037"/>
          <a:lstStyle>
            <a:lvl1pPr indent="355600" defTabSz="4389438" eaLnBrk="0" hangingPunct="0">
              <a:defRPr sz="8600">
                <a:solidFill>
                  <a:schemeClr val="tx1"/>
                </a:solidFill>
                <a:latin typeface="Arial" charset="0"/>
                <a:ea typeface="ＭＳ Ｐゴシック" charset="0"/>
                <a:cs typeface="ＭＳ Ｐゴシック" charset="0"/>
              </a:defRPr>
            </a:lvl1pPr>
            <a:lvl2pPr marL="37931725" indent="-37474525" defTabSz="438943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just" eaLnBrk="1" fontAlgn="base" hangingPunct="1">
              <a:spcBef>
                <a:spcPct val="0"/>
              </a:spcBef>
              <a:spcAft>
                <a:spcPct val="0"/>
              </a:spcAft>
            </a:pPr>
            <a:endParaRPr lang="en-US" sz="2300" dirty="0">
              <a:solidFill>
                <a:srgbClr val="000000"/>
              </a:solidFill>
            </a:endParaRPr>
          </a:p>
        </p:txBody>
      </p:sp>
      <p:sp>
        <p:nvSpPr>
          <p:cNvPr id="62" name="TextBox 61"/>
          <p:cNvSpPr txBox="1"/>
          <p:nvPr/>
        </p:nvSpPr>
        <p:spPr>
          <a:xfrm>
            <a:off x="26210864" y="25044057"/>
            <a:ext cx="6532623" cy="3966120"/>
          </a:xfrm>
          <a:prstGeom prst="rect">
            <a:avLst/>
          </a:prstGeom>
          <a:noFill/>
        </p:spPr>
        <p:txBody>
          <a:bodyPr wrap="square" lIns="87279" tIns="43640" rIns="87279" bIns="43640" rtlCol="0">
            <a:spAutoFit/>
          </a:bodyPr>
          <a:lstStyle/>
          <a:p>
            <a:pPr indent="340390" algn="just"/>
            <a:r>
              <a:rPr lang="en-US" sz="2300" dirty="0" err="1">
                <a:solidFill>
                  <a:srgbClr val="000000"/>
                </a:solidFill>
              </a:rPr>
              <a:t>AutoDock</a:t>
            </a:r>
            <a:r>
              <a:rPr lang="en-US" sz="2300" dirty="0">
                <a:solidFill>
                  <a:srgbClr val="000000"/>
                </a:solidFill>
              </a:rPr>
              <a:t> </a:t>
            </a:r>
            <a:r>
              <a:rPr lang="en-US" sz="2300" dirty="0" err="1">
                <a:solidFill>
                  <a:srgbClr val="000000"/>
                </a:solidFill>
              </a:rPr>
              <a:t>Vina</a:t>
            </a:r>
            <a:r>
              <a:rPr lang="en-US" sz="2300" dirty="0">
                <a:solidFill>
                  <a:srgbClr val="000000"/>
                </a:solidFill>
              </a:rPr>
              <a:t>, developed in the Olson lab at The Scripps Research Institute, is a program for drug discovery, molecular docking, and virtual screening.  It compares well in both accuracy and speed to other premier programs in the field.</a:t>
            </a:r>
            <a:endParaRPr lang="en-US" sz="2300" dirty="0"/>
          </a:p>
          <a:p>
            <a:pPr indent="340390" algn="just"/>
            <a:r>
              <a:rPr lang="en-US" sz="2300" dirty="0">
                <a:solidFill>
                  <a:srgbClr val="000000"/>
                </a:solidFill>
              </a:rPr>
              <a:t>The implementation of </a:t>
            </a:r>
            <a:r>
              <a:rPr lang="en-US" sz="2300" dirty="0" err="1">
                <a:solidFill>
                  <a:srgbClr val="000000"/>
                </a:solidFill>
              </a:rPr>
              <a:t>AutoDock</a:t>
            </a:r>
            <a:r>
              <a:rPr lang="en-US" sz="2300" dirty="0">
                <a:solidFill>
                  <a:srgbClr val="000000"/>
                </a:solidFill>
              </a:rPr>
              <a:t> </a:t>
            </a:r>
            <a:r>
              <a:rPr lang="en-US" sz="2300" dirty="0" err="1">
                <a:solidFill>
                  <a:srgbClr val="000000"/>
                </a:solidFill>
              </a:rPr>
              <a:t>Vina</a:t>
            </a:r>
            <a:r>
              <a:rPr lang="en-US" sz="2300" dirty="0">
                <a:solidFill>
                  <a:srgbClr val="000000"/>
                </a:solidFill>
              </a:rPr>
              <a:t> available as a web service from the NBCR currently only offers docking a single ligand to the receptor structure, though it is hoped that enhancement of the service to enable virtual screening </a:t>
            </a:r>
            <a:r>
              <a:rPr lang="en-US" sz="2300">
                <a:solidFill>
                  <a:srgbClr val="000000"/>
                </a:solidFill>
              </a:rPr>
              <a:t>will occur </a:t>
            </a:r>
            <a:r>
              <a:rPr lang="en-US" sz="2300" dirty="0">
                <a:solidFill>
                  <a:srgbClr val="000000"/>
                </a:solidFill>
              </a:rPr>
              <a:t>in the future.</a:t>
            </a:r>
            <a:endParaRPr lang="en-US" sz="2300" dirty="0">
              <a:solidFill>
                <a:srgbClr val="000000"/>
              </a:solidFill>
            </a:endParaRPr>
          </a:p>
        </p:txBody>
      </p:sp>
      <p:pic>
        <p:nvPicPr>
          <p:cNvPr id="17" name="Picture 16" descr="vina.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2928650" y="25214323"/>
            <a:ext cx="4387215" cy="2698519"/>
          </a:xfrm>
          <a:prstGeom prst="rect">
            <a:avLst/>
          </a:prstGeom>
          <a:ln w="15875">
            <a:solidFill>
              <a:schemeClr val="tx1"/>
            </a:solidFill>
          </a:ln>
        </p:spPr>
      </p:pic>
      <p:sp>
        <p:nvSpPr>
          <p:cNvPr id="64" name="TextBox 63"/>
          <p:cNvSpPr txBox="1"/>
          <p:nvPr/>
        </p:nvSpPr>
        <p:spPr>
          <a:xfrm>
            <a:off x="32882898" y="27883536"/>
            <a:ext cx="4479348" cy="1436281"/>
          </a:xfrm>
          <a:prstGeom prst="rect">
            <a:avLst/>
          </a:prstGeom>
          <a:noFill/>
        </p:spPr>
        <p:txBody>
          <a:bodyPr wrap="square" lIns="87279" tIns="43640" rIns="87279" bIns="43640" rtlCol="0">
            <a:noAutofit/>
          </a:bodyPr>
          <a:lstStyle/>
          <a:p>
            <a:pPr algn="just"/>
            <a:r>
              <a:rPr lang="en-US" sz="1700" dirty="0">
                <a:latin typeface="Arno Pro Caption"/>
                <a:cs typeface="Arno Pro Caption"/>
              </a:rPr>
              <a:t>The structure of D-glucose binding protein being prepared in Chimera for submission to </a:t>
            </a:r>
            <a:r>
              <a:rPr lang="en-US" sz="1700" dirty="0" err="1">
                <a:latin typeface="Arno Pro Caption"/>
                <a:cs typeface="Arno Pro Caption"/>
              </a:rPr>
              <a:t>AutoDock</a:t>
            </a:r>
            <a:r>
              <a:rPr lang="en-US" sz="1700" dirty="0">
                <a:latin typeface="Arno Pro Caption"/>
                <a:cs typeface="Arno Pro Caption"/>
              </a:rPr>
              <a:t> </a:t>
            </a:r>
            <a:r>
              <a:rPr lang="en-US" sz="1700" dirty="0" err="1">
                <a:latin typeface="Arno Pro Caption"/>
                <a:cs typeface="Arno Pro Caption"/>
              </a:rPr>
              <a:t>Vina</a:t>
            </a:r>
            <a:r>
              <a:rPr lang="en-US" sz="1700" dirty="0">
                <a:latin typeface="Arno Pro Caption"/>
                <a:cs typeface="Arno Pro Caption"/>
              </a:rPr>
              <a:t>.  The green box defines the limits of the docking search and can be interactively moved and resized by the user.</a:t>
            </a:r>
            <a:endParaRPr lang="en-US" sz="1700" dirty="0">
              <a:latin typeface="Arno Pro Caption"/>
              <a:cs typeface="Arno Pro Caption"/>
            </a:endParaRPr>
          </a:p>
        </p:txBody>
      </p:sp>
      <p:sp>
        <p:nvSpPr>
          <p:cNvPr id="67" name="Rectangle 302"/>
          <p:cNvSpPr>
            <a:spLocks noChangeArrowheads="1"/>
          </p:cNvSpPr>
          <p:nvPr/>
        </p:nvSpPr>
        <p:spPr bwMode="auto">
          <a:xfrm>
            <a:off x="28275333" y="30112251"/>
            <a:ext cx="7134225" cy="1066800"/>
          </a:xfrm>
          <a:prstGeom prst="rect">
            <a:avLst/>
          </a:prstGeom>
          <a:gradFill rotWithShape="1">
            <a:gsLst>
              <a:gs pos="0">
                <a:srgbClr val="FFFFCC"/>
              </a:gs>
              <a:gs pos="100000">
                <a:srgbClr val="76765E"/>
              </a:gs>
            </a:gsLst>
            <a:lin ang="0" scaled="1"/>
          </a:gradFill>
          <a:ln w="9525">
            <a:solidFill>
              <a:schemeClr val="tx1"/>
            </a:solidFill>
            <a:miter lim="800000"/>
            <a:headEnd/>
            <a:tailEnd/>
          </a:ln>
        </p:spPr>
        <p:txBody>
          <a:bodyPr wrap="none" lIns="87279" tIns="43640" rIns="87279" bIns="43640" anchor="ctr"/>
          <a:lstStyle/>
          <a:p>
            <a:pPr algn="ctr" defTabSz="872795" fontAlgn="base">
              <a:spcBef>
                <a:spcPct val="0"/>
              </a:spcBef>
              <a:spcAft>
                <a:spcPct val="0"/>
              </a:spcAft>
            </a:pPr>
            <a:r>
              <a:rPr lang="en-US" sz="5700" b="1" dirty="0">
                <a:solidFill>
                  <a:srgbClr val="000000"/>
                </a:solidFill>
                <a:latin typeface="Stone Sans ITC TT-Semi"/>
                <a:ea typeface="ＭＳ Ｐゴシック" charset="0"/>
                <a:cs typeface="Stone Sans ITC TT-Semi"/>
              </a:rPr>
              <a:t>Storyboard</a:t>
            </a:r>
            <a:endParaRPr lang="en-US" sz="5700" b="1" dirty="0">
              <a:solidFill>
                <a:srgbClr val="000000"/>
              </a:solidFill>
              <a:latin typeface="Stone Sans ITC TT-Semi"/>
              <a:ea typeface="ＭＳ Ｐゴシック" charset="0"/>
              <a:cs typeface="Stone Sans ITC TT-Semi"/>
            </a:endParaRPr>
          </a:p>
        </p:txBody>
      </p:sp>
      <p:sp>
        <p:nvSpPr>
          <p:cNvPr id="68" name="Text Box 306"/>
          <p:cNvSpPr txBox="1">
            <a:spLocks noChangeArrowheads="1"/>
          </p:cNvSpPr>
          <p:nvPr/>
        </p:nvSpPr>
        <p:spPr bwMode="auto">
          <a:xfrm>
            <a:off x="25887116" y="31369137"/>
            <a:ext cx="11914216" cy="5042518"/>
          </a:xfrm>
          <a:prstGeom prst="rect">
            <a:avLst/>
          </a:prstGeom>
          <a:solidFill>
            <a:schemeClr val="bg1"/>
          </a:solidFill>
          <a:ln w="9525">
            <a:solidFill>
              <a:schemeClr val="tx1"/>
            </a:solidFill>
            <a:miter lim="800000"/>
            <a:headEnd/>
            <a:tailEnd/>
          </a:ln>
        </p:spPr>
        <p:txBody>
          <a:bodyPr lIns="436397" tIns="480037" rIns="436397" bIns="480037"/>
          <a:lstStyle>
            <a:lvl1pPr indent="355600" defTabSz="4389438" eaLnBrk="0" hangingPunct="0">
              <a:defRPr sz="8600">
                <a:solidFill>
                  <a:schemeClr val="tx1"/>
                </a:solidFill>
                <a:latin typeface="Arial" charset="0"/>
                <a:ea typeface="ＭＳ Ｐゴシック" charset="0"/>
                <a:cs typeface="ＭＳ Ｐゴシック" charset="0"/>
              </a:defRPr>
            </a:lvl1pPr>
            <a:lvl2pPr marL="37931725" indent="-37474525" defTabSz="4389438" eaLnBrk="0" hangingPunct="0">
              <a:defRPr sz="8600">
                <a:solidFill>
                  <a:schemeClr val="tx1"/>
                </a:solidFill>
                <a:latin typeface="Arial" charset="0"/>
                <a:ea typeface="ＭＳ Ｐゴシック" charset="0"/>
              </a:defRPr>
            </a:lvl2pPr>
            <a:lvl3pPr eaLnBrk="0" hangingPunct="0">
              <a:defRPr sz="8600">
                <a:solidFill>
                  <a:schemeClr val="tx1"/>
                </a:solidFill>
                <a:latin typeface="Arial" charset="0"/>
                <a:ea typeface="ＭＳ Ｐゴシック" charset="0"/>
              </a:defRPr>
            </a:lvl3pPr>
            <a:lvl4pPr eaLnBrk="0" hangingPunct="0">
              <a:defRPr sz="8600">
                <a:solidFill>
                  <a:schemeClr val="tx1"/>
                </a:solidFill>
                <a:latin typeface="Arial" charset="0"/>
                <a:ea typeface="ＭＳ Ｐゴシック" charset="0"/>
              </a:defRPr>
            </a:lvl4pPr>
            <a:lvl5pPr eaLnBrk="0" hangingPunct="0">
              <a:defRPr sz="8600">
                <a:solidFill>
                  <a:schemeClr val="tx1"/>
                </a:solidFill>
                <a:latin typeface="Arial" charset="0"/>
                <a:ea typeface="ＭＳ Ｐゴシック" charset="0"/>
              </a:defRPr>
            </a:lvl5pPr>
            <a:lvl6pPr marL="457200" eaLnBrk="0" fontAlgn="base" hangingPunct="0">
              <a:spcBef>
                <a:spcPct val="0"/>
              </a:spcBef>
              <a:spcAft>
                <a:spcPct val="0"/>
              </a:spcAft>
              <a:defRPr sz="8600">
                <a:solidFill>
                  <a:schemeClr val="tx1"/>
                </a:solidFill>
                <a:latin typeface="Arial" charset="0"/>
                <a:ea typeface="ＭＳ Ｐゴシック" charset="0"/>
              </a:defRPr>
            </a:lvl6pPr>
            <a:lvl7pPr marL="914400" eaLnBrk="0" fontAlgn="base" hangingPunct="0">
              <a:spcBef>
                <a:spcPct val="0"/>
              </a:spcBef>
              <a:spcAft>
                <a:spcPct val="0"/>
              </a:spcAft>
              <a:defRPr sz="8600">
                <a:solidFill>
                  <a:schemeClr val="tx1"/>
                </a:solidFill>
                <a:latin typeface="Arial" charset="0"/>
                <a:ea typeface="ＭＳ Ｐゴシック" charset="0"/>
              </a:defRPr>
            </a:lvl7pPr>
            <a:lvl8pPr marL="1371600" eaLnBrk="0" fontAlgn="base" hangingPunct="0">
              <a:spcBef>
                <a:spcPct val="0"/>
              </a:spcBef>
              <a:spcAft>
                <a:spcPct val="0"/>
              </a:spcAft>
              <a:defRPr sz="8600">
                <a:solidFill>
                  <a:schemeClr val="tx1"/>
                </a:solidFill>
                <a:latin typeface="Arial" charset="0"/>
                <a:ea typeface="ＭＳ Ｐゴシック" charset="0"/>
              </a:defRPr>
            </a:lvl8pPr>
            <a:lvl9pPr marL="1828800" eaLnBrk="0" fontAlgn="base" hangingPunct="0">
              <a:spcBef>
                <a:spcPct val="0"/>
              </a:spcBef>
              <a:spcAft>
                <a:spcPct val="0"/>
              </a:spcAft>
              <a:defRPr sz="8600">
                <a:solidFill>
                  <a:schemeClr val="tx1"/>
                </a:solidFill>
                <a:latin typeface="Arial" charset="0"/>
                <a:ea typeface="ＭＳ Ｐゴシック" charset="0"/>
              </a:defRPr>
            </a:lvl9pPr>
          </a:lstStyle>
          <a:p>
            <a:pPr algn="just" eaLnBrk="1" fontAlgn="base" hangingPunct="1">
              <a:spcBef>
                <a:spcPct val="0"/>
              </a:spcBef>
              <a:spcAft>
                <a:spcPct val="0"/>
              </a:spcAft>
            </a:pPr>
            <a:endParaRPr lang="en-US" sz="2300" dirty="0">
              <a:solidFill>
                <a:srgbClr val="000000"/>
              </a:solidFill>
            </a:endParaRPr>
          </a:p>
        </p:txBody>
      </p:sp>
      <p:pic>
        <p:nvPicPr>
          <p:cNvPr id="23" name="Picture 22"/>
          <p:cNvPicPr>
            <a:picLocks noChangeAspect="1"/>
          </p:cNvPicPr>
          <p:nvPr/>
        </p:nvPicPr>
        <p:blipFill>
          <a:blip r:embed="rId20"/>
          <a:stretch>
            <a:fillRect/>
          </a:stretch>
        </p:blipFill>
        <p:spPr>
          <a:xfrm>
            <a:off x="34859333" y="31873743"/>
            <a:ext cx="2782166" cy="3655002"/>
          </a:xfrm>
          <a:prstGeom prst="rect">
            <a:avLst/>
          </a:prstGeom>
        </p:spPr>
      </p:pic>
      <p:sp>
        <p:nvSpPr>
          <p:cNvPr id="69" name="TextBox 68"/>
          <p:cNvSpPr txBox="1"/>
          <p:nvPr/>
        </p:nvSpPr>
        <p:spPr>
          <a:xfrm>
            <a:off x="26229231" y="31807229"/>
            <a:ext cx="8501527" cy="2203400"/>
          </a:xfrm>
          <a:prstGeom prst="rect">
            <a:avLst/>
          </a:prstGeom>
          <a:noFill/>
        </p:spPr>
        <p:txBody>
          <a:bodyPr wrap="square" lIns="87279" tIns="43640" rIns="87279" bIns="43640" rtlCol="0">
            <a:spAutoFit/>
          </a:bodyPr>
          <a:lstStyle/>
          <a:p>
            <a:pPr indent="340390" algn="dist"/>
            <a:r>
              <a:rPr lang="en-US" sz="2300" dirty="0">
                <a:solidFill>
                  <a:srgbClr val="000000"/>
                </a:solidFill>
              </a:rPr>
              <a:t>A Chimera animation timeline can be exported to a web page “storyboard”, an example of which is depicted to the right.  The scenes in the timeline are arrayed as small thumbnails across the top of the storyboard.  Clicking on a thumbnail displays a large version of the scene at the bottom of the storyboard, along with the textual scene description (if any).  Above the large</a:t>
            </a:r>
            <a:endParaRPr lang="en-US" sz="2300" dirty="0"/>
          </a:p>
        </p:txBody>
      </p:sp>
      <p:sp>
        <p:nvSpPr>
          <p:cNvPr id="10" name="TextBox 9"/>
          <p:cNvSpPr txBox="1"/>
          <p:nvPr/>
        </p:nvSpPr>
        <p:spPr>
          <a:xfrm>
            <a:off x="28010914" y="33910672"/>
            <a:ext cx="6756582" cy="1850856"/>
          </a:xfrm>
          <a:prstGeom prst="rect">
            <a:avLst/>
          </a:prstGeom>
          <a:noFill/>
        </p:spPr>
        <p:txBody>
          <a:bodyPr wrap="square" lIns="87279" tIns="43640" rIns="87279" bIns="43640" rtlCol="0">
            <a:spAutoFit/>
          </a:bodyPr>
          <a:lstStyle/>
          <a:p>
            <a:pPr algn="dist"/>
            <a:r>
              <a:rPr lang="en-US" sz="2300" dirty="0">
                <a:solidFill>
                  <a:srgbClr val="000000"/>
                </a:solidFill>
              </a:rPr>
              <a:t>image </a:t>
            </a:r>
            <a:r>
              <a:rPr lang="en-US" sz="2300" dirty="0">
                <a:solidFill>
                  <a:srgbClr val="000000"/>
                </a:solidFill>
              </a:rPr>
              <a:t>is a </a:t>
            </a:r>
            <a:r>
              <a:rPr lang="en-US" sz="2300" dirty="0">
                <a:solidFill>
                  <a:srgbClr val="000000"/>
                </a:solidFill>
              </a:rPr>
              <a:t>button </a:t>
            </a:r>
            <a:r>
              <a:rPr lang="en-US" sz="2300" dirty="0">
                <a:solidFill>
                  <a:srgbClr val="000000"/>
                </a:solidFill>
              </a:rPr>
              <a:t>which will show an interactively-</a:t>
            </a:r>
            <a:r>
              <a:rPr lang="en-US" sz="2300" dirty="0" err="1">
                <a:solidFill>
                  <a:srgbClr val="000000"/>
                </a:solidFill>
              </a:rPr>
              <a:t>manipulable</a:t>
            </a:r>
            <a:r>
              <a:rPr lang="en-US" sz="2300" dirty="0">
                <a:solidFill>
                  <a:srgbClr val="000000"/>
                </a:solidFill>
              </a:rPr>
              <a:t> three-dimensional version of the scene in browsers that support the </a:t>
            </a:r>
            <a:r>
              <a:rPr lang="en-US" sz="2300" dirty="0" err="1">
                <a:solidFill>
                  <a:srgbClr val="000000"/>
                </a:solidFill>
              </a:rPr>
              <a:t>WebGL</a:t>
            </a:r>
            <a:r>
              <a:rPr lang="en-US" sz="2300" dirty="0">
                <a:solidFill>
                  <a:srgbClr val="000000"/>
                </a:solidFill>
              </a:rPr>
              <a:t> standard.  </a:t>
            </a:r>
            <a:r>
              <a:rPr lang="en-US" sz="2300" dirty="0">
                <a:solidFill>
                  <a:srgbClr val="000000"/>
                </a:solidFill>
              </a:rPr>
              <a:t>For such browsers, no </a:t>
            </a:r>
            <a:r>
              <a:rPr lang="en-US" sz="2300" dirty="0">
                <a:solidFill>
                  <a:srgbClr val="000000"/>
                </a:solidFill>
              </a:rPr>
              <a:t>plugins </a:t>
            </a:r>
            <a:r>
              <a:rPr lang="en-US" sz="2300" dirty="0">
                <a:solidFill>
                  <a:srgbClr val="000000"/>
                </a:solidFill>
              </a:rPr>
              <a:t>are needed </a:t>
            </a:r>
            <a:r>
              <a:rPr lang="en-US" sz="2300" dirty="0">
                <a:solidFill>
                  <a:srgbClr val="000000"/>
                </a:solidFill>
              </a:rPr>
              <a:t>to view the 3D version of the scene</a:t>
            </a:r>
            <a:r>
              <a:rPr lang="en-US" sz="2300" dirty="0">
                <a:solidFill>
                  <a:srgbClr val="000000"/>
                </a:solidFill>
              </a:rPr>
              <a:t>.  An</a:t>
            </a:r>
            <a:endParaRPr lang="en-US" sz="2300" dirty="0"/>
          </a:p>
        </p:txBody>
      </p:sp>
      <p:sp>
        <p:nvSpPr>
          <p:cNvPr id="11" name="TextBox 10"/>
          <p:cNvSpPr txBox="1"/>
          <p:nvPr/>
        </p:nvSpPr>
        <p:spPr>
          <a:xfrm>
            <a:off x="28010915" y="35665064"/>
            <a:ext cx="8914913" cy="793224"/>
          </a:xfrm>
          <a:prstGeom prst="rect">
            <a:avLst/>
          </a:prstGeom>
          <a:noFill/>
        </p:spPr>
        <p:txBody>
          <a:bodyPr wrap="square" lIns="87279" tIns="43640" rIns="87279" bIns="43640" rtlCol="0">
            <a:spAutoFit/>
          </a:bodyPr>
          <a:lstStyle/>
          <a:p>
            <a:r>
              <a:rPr lang="en-US" sz="2300" dirty="0">
                <a:solidFill>
                  <a:srgbClr val="000000"/>
                </a:solidFill>
              </a:rPr>
              <a:t>example storyboard can be viewed at http://</a:t>
            </a:r>
            <a:r>
              <a:rPr lang="en-US" sz="2300" dirty="0" err="1">
                <a:solidFill>
                  <a:srgbClr val="000000"/>
                </a:solidFill>
              </a:rPr>
              <a:t>tiny.ucsf.edu</a:t>
            </a:r>
            <a:r>
              <a:rPr lang="en-US" sz="2300" dirty="0">
                <a:solidFill>
                  <a:srgbClr val="000000"/>
                </a:solidFill>
              </a:rPr>
              <a:t>/fg4YYa</a:t>
            </a:r>
            <a:endParaRPr lang="en-US" sz="2300" dirty="0"/>
          </a:p>
          <a:p>
            <a:endParaRPr lang="en-US" sz="2300" dirty="0"/>
          </a:p>
        </p:txBody>
      </p:sp>
      <p:pic>
        <p:nvPicPr>
          <p:cNvPr id="29" name="Picture 28"/>
          <p:cNvPicPr>
            <a:picLocks noChangeAspect="1"/>
          </p:cNvPicPr>
          <p:nvPr/>
        </p:nvPicPr>
        <p:blipFill>
          <a:blip r:embed="rId21"/>
          <a:stretch>
            <a:fillRect/>
          </a:stretch>
        </p:blipFill>
        <p:spPr>
          <a:xfrm>
            <a:off x="26192505" y="34076985"/>
            <a:ext cx="1818409" cy="1818409"/>
          </a:xfrm>
          <a:prstGeom prst="rect">
            <a:avLst/>
          </a:prstGeom>
        </p:spPr>
      </p:pic>
    </p:spTree>
    <p:extLst>
      <p:ext uri="{BB962C8B-B14F-4D97-AF65-F5344CB8AC3E}">
        <p14:creationId xmlns:p14="http://schemas.microsoft.com/office/powerpoint/2010/main" val="315497774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4402</TotalTime>
  <Words>1889</Words>
  <Application>Microsoft Macintosh PowerPoint</Application>
  <PresentationFormat>Custom</PresentationFormat>
  <Paragraphs>46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PowerPoint Presentation</vt:lpstr>
    </vt:vector>
  </TitlesOfParts>
  <Company>UCSF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Scooter Morris</dc:creator>
  <cp:lastModifiedBy>Tom Ferrin</cp:lastModifiedBy>
  <cp:revision>131</cp:revision>
  <cp:lastPrinted>2013-03-12T01:00:04Z</cp:lastPrinted>
  <dcterms:created xsi:type="dcterms:W3CDTF">2012-03-19T23:56:28Z</dcterms:created>
  <dcterms:modified xsi:type="dcterms:W3CDTF">2013-03-12T01:07:06Z</dcterms:modified>
</cp:coreProperties>
</file>